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s/slide3.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18.xml" ContentType="application/vnd.openxmlformats-officedocument.presentationml.slide+xml"/>
  <Override PartName="/ppt/slides/slide31.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33"/>
  </p:notesMasterIdLst>
  <p:sldIdLst>
    <p:sldId id="258" r:id="rId2"/>
    <p:sldId id="263" r:id="rId3"/>
    <p:sldId id="264" r:id="rId4"/>
    <p:sldId id="790" r:id="rId5"/>
    <p:sldId id="849" r:id="rId6"/>
    <p:sldId id="851" r:id="rId7"/>
    <p:sldId id="859" r:id="rId8"/>
    <p:sldId id="854" r:id="rId9"/>
    <p:sldId id="865" r:id="rId10"/>
    <p:sldId id="767" r:id="rId11"/>
    <p:sldId id="542" r:id="rId12"/>
    <p:sldId id="543" r:id="rId13"/>
    <p:sldId id="524" r:id="rId14"/>
    <p:sldId id="573" r:id="rId15"/>
    <p:sldId id="580" r:id="rId16"/>
    <p:sldId id="574" r:id="rId17"/>
    <p:sldId id="575" r:id="rId18"/>
    <p:sldId id="582" r:id="rId19"/>
    <p:sldId id="583" r:id="rId20"/>
    <p:sldId id="525" r:id="rId21"/>
    <p:sldId id="526" r:id="rId22"/>
    <p:sldId id="576" r:id="rId23"/>
    <p:sldId id="527" r:id="rId24"/>
    <p:sldId id="528" r:id="rId25"/>
    <p:sldId id="561" r:id="rId26"/>
    <p:sldId id="562" r:id="rId27"/>
    <p:sldId id="578" r:id="rId28"/>
    <p:sldId id="770" r:id="rId29"/>
    <p:sldId id="774" r:id="rId30"/>
    <p:sldId id="276" r:id="rId31"/>
    <p:sldId id="277" r:id="rId32"/>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E73"/>
    <a:srgbClr val="4F5764"/>
    <a:srgbClr val="ED14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p:restoredTop sz="77373"/>
  </p:normalViewPr>
  <p:slideViewPr>
    <p:cSldViewPr snapToGrid="0" snapToObjects="1">
      <p:cViewPr varScale="1">
        <p:scale>
          <a:sx n="110" d="100"/>
          <a:sy n="110" d="100"/>
        </p:scale>
        <p:origin x="1280" y="176"/>
      </p:cViewPr>
      <p:guideLst>
        <p:guide orient="horz" pos="1622"/>
        <p:guide pos="2880"/>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3A3B6B-DA47-6145-A916-4C71632D9FE2}" type="datetimeFigureOut">
              <a:rPr lang="en-US" smtClean="0"/>
              <a:t>3/30/23</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9CAFCE-C102-6747-9B79-E03F9BCB8C76}" type="slidenum">
              <a:rPr lang="en-US" smtClean="0"/>
              <a:t>‹#›</a:t>
            </a:fld>
            <a:endParaRPr lang="en-US"/>
          </a:p>
        </p:txBody>
      </p:sp>
    </p:spTree>
    <p:extLst>
      <p:ext uri="{BB962C8B-B14F-4D97-AF65-F5344CB8AC3E}">
        <p14:creationId xmlns:p14="http://schemas.microsoft.com/office/powerpoint/2010/main" val="1320628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age-net.org/challenges/LSVRC/2014/result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image-net.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5E86C173-FBEB-D749-97CA-828F5705B6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Notes Placeholder 2">
            <a:extLst>
              <a:ext uri="{FF2B5EF4-FFF2-40B4-BE49-F238E27FC236}">
                <a16:creationId xmlns:a16="http://schemas.microsoft.com/office/drawing/2014/main" id="{32597C5F-5CFD-C444-8773-3645E8BAC5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347" name="Slide Number Placeholder 3">
            <a:extLst>
              <a:ext uri="{FF2B5EF4-FFF2-40B4-BE49-F238E27FC236}">
                <a16:creationId xmlns:a16="http://schemas.microsoft.com/office/drawing/2014/main" id="{18B38400-07C9-6D4D-85F7-61800147EB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A3D9955-22F2-D746-A8EC-9D2AD4632088}" type="slidenum">
              <a:rPr lang="pt-BR" altLang="pt-BR" smtClean="0">
                <a:latin typeface="Calibri" panose="020F0502020204030204" pitchFamily="34" charset="0"/>
              </a:rPr>
              <a:pPr/>
              <a:t>28</a:t>
            </a:fld>
            <a:endParaRPr lang="pt-BR" altLang="pt-BR">
              <a:latin typeface="Calibri" panose="020F0502020204030204" pitchFamily="34" charset="0"/>
            </a:endParaRPr>
          </a:p>
        </p:txBody>
      </p:sp>
    </p:spTree>
    <p:extLst>
      <p:ext uri="{BB962C8B-B14F-4D97-AF65-F5344CB8AC3E}">
        <p14:creationId xmlns:p14="http://schemas.microsoft.com/office/powerpoint/2010/main" val="3316627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30</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31</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Modelos generativos são amplamente utilizados em muitos subcampos de IA e Machine </a:t>
            </a:r>
            <a:r>
              <a:rPr lang="pt-PT" dirty="0" err="1"/>
              <a:t>Learning</a:t>
            </a:r>
            <a:r>
              <a:rPr lang="pt-PT" dirty="0"/>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Avanços recentes na parametrização desses modelos usando redes neurais profundas, combinados com o progresso nos métodos de otimização estocástica, permitiram a modelagem escalável de dados complexos e de alta dimensão, incluindo imagens, texto e fala. </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Neste curso, estudaremos os fundamentos probabilísticos e os algoritmos de aprendizado para modelos generativos profundos, incluindo </a:t>
            </a:r>
            <a:r>
              <a:rPr lang="pt-PT" dirty="0" err="1"/>
              <a:t>autoencoders</a:t>
            </a:r>
            <a:r>
              <a:rPr lang="pt-PT" dirty="0"/>
              <a:t> </a:t>
            </a:r>
            <a:r>
              <a:rPr lang="pt-PT" dirty="0" err="1"/>
              <a:t>variacionais</a:t>
            </a:r>
            <a:r>
              <a:rPr lang="pt-PT" dirty="0"/>
              <a:t>, redes adversárias generativas, modelos autorregressivos, modelos de fluxo normalizador, modelos baseados em energia, modelos baseados em pontuação, redes neurais </a:t>
            </a:r>
            <a:r>
              <a:rPr lang="pt-PT" dirty="0" err="1"/>
              <a:t>convolucionais</a:t>
            </a:r>
            <a:r>
              <a:rPr lang="pt-PT" dirty="0"/>
              <a:t> baseadas em região, </a:t>
            </a:r>
            <a:r>
              <a:rPr lang="pt-PT" dirty="0" err="1"/>
              <a:t>transformers</a:t>
            </a:r>
            <a:r>
              <a:rPr lang="pt-PT" dirty="0"/>
              <a:t> e muito mais.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457200" rtl="0" eaLnBrk="1" fontAlgn="auto" latinLnBrk="0" hangingPunct="1">
              <a:lnSpc>
                <a:spcPct val="100000"/>
              </a:lnSpc>
              <a:spcBef>
                <a:spcPts val="0"/>
              </a:spcBef>
              <a:spcAft>
                <a:spcPts val="0"/>
              </a:spcAft>
              <a:buClrTx/>
              <a:buSzTx/>
              <a:buFontTx/>
              <a:buNone/>
              <a:tabLst/>
              <a:defRPr/>
            </a:pPr>
            <a:r>
              <a:rPr lang="pt-PT" dirty="0"/>
              <a:t>O curso também discutirá áreas de aplicação que se beneficiaram de modelos generativos profundos, incluindo visão computacional, processamento de fala e linguagem natural, mineração de gráficos, aprendizado de reforço, aprendizado de máquina confiável e resolução de problemas inversos.</a:t>
            </a:r>
            <a:endParaRPr lang="pt-BR" sz="1200" dirty="0">
              <a:solidFill>
                <a:srgbClr val="626E73"/>
              </a:solidFill>
              <a:latin typeface="Roboto Light"/>
              <a:cs typeface="Roboto Light"/>
            </a:endParaRPr>
          </a:p>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a:t>
            </a:fld>
            <a:endParaRPr lang="en-US"/>
          </a:p>
        </p:txBody>
      </p:sp>
    </p:spTree>
    <p:extLst>
      <p:ext uri="{BB962C8B-B14F-4D97-AF65-F5344CB8AC3E}">
        <p14:creationId xmlns:p14="http://schemas.microsoft.com/office/powerpoint/2010/main" val="1194722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www.kaggle.com</a:t>
            </a:r>
            <a:r>
              <a:rPr lang="en-US" dirty="0"/>
              <a:t>/</a:t>
            </a:r>
          </a:p>
          <a:p>
            <a:r>
              <a:rPr lang="en-US" dirty="0"/>
              <a:t>https://</a:t>
            </a:r>
            <a:r>
              <a:rPr lang="en-US" dirty="0" err="1"/>
              <a:t>paperswithcode.com</a:t>
            </a:r>
            <a:r>
              <a:rPr lang="en-US" dirty="0"/>
              <a:t>/</a:t>
            </a:r>
          </a:p>
          <a:p>
            <a:r>
              <a:rPr lang="en-US" dirty="0"/>
              <a:t>https://</a:t>
            </a:r>
            <a:r>
              <a:rPr lang="en-US" dirty="0" err="1"/>
              <a:t>www.youtube.com</a:t>
            </a:r>
            <a:r>
              <a:rPr lang="en-US" dirty="0"/>
              <a:t>/</a:t>
            </a:r>
            <a:r>
              <a:rPr lang="en-US" dirty="0" err="1"/>
              <a:t>watch?v</a:t>
            </a:r>
            <a:r>
              <a:rPr lang="en-US" dirty="0"/>
              <a:t>=</a:t>
            </a:r>
            <a:r>
              <a:rPr lang="en-US" dirty="0" err="1"/>
              <a:t>SWoravHhsUU</a:t>
            </a:r>
            <a:endParaRPr lang="en-US" dirty="0"/>
          </a:p>
          <a:p>
            <a:endParaRPr lang="en-US" dirty="0"/>
          </a:p>
        </p:txBody>
      </p:sp>
      <p:sp>
        <p:nvSpPr>
          <p:cNvPr id="4" name="Slide Number Placeholder 3"/>
          <p:cNvSpPr>
            <a:spLocks noGrp="1"/>
          </p:cNvSpPr>
          <p:nvPr>
            <p:ph type="sldNum" sz="quarter" idx="5"/>
          </p:nvPr>
        </p:nvSpPr>
        <p:spPr/>
        <p:txBody>
          <a:bodyPr/>
          <a:lstStyle/>
          <a:p>
            <a:fld id="{BC9CAFCE-C102-6747-9B79-E03F9BCB8C76}" type="slidenum">
              <a:rPr lang="en-US" smtClean="0"/>
              <a:t>5</a:t>
            </a:fld>
            <a:endParaRPr lang="en-US"/>
          </a:p>
        </p:txBody>
      </p:sp>
    </p:spTree>
    <p:extLst>
      <p:ext uri="{BB962C8B-B14F-4D97-AF65-F5344CB8AC3E}">
        <p14:creationId xmlns:p14="http://schemas.microsoft.com/office/powerpoint/2010/main" val="20849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800"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Ao reduzir a dimensionalidade, queremos manter a estrutura principal existente entre os dados.</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BR" sz="1800" i="1" dirty="0">
              <a:solidFill>
                <a:srgbClr val="000000"/>
              </a:solidFill>
              <a:effectLst/>
              <a:latin typeface="Segoe UI" panose="020B0502040204020203" pitchFamily="34" charset="0"/>
              <a:cs typeface="Times New Roman" panose="02020603050405020304" pitchFamily="18" charset="0"/>
            </a:endParaRPr>
          </a:p>
          <a:p>
            <a:r>
              <a:rPr lang="pt-BR" sz="1200" kern="1200" dirty="0">
                <a:solidFill>
                  <a:schemeClr val="tx1"/>
                </a:solidFill>
                <a:effectLst/>
                <a:latin typeface="+mn-lt"/>
                <a:ea typeface="+mn-ea"/>
                <a:cs typeface="+mn-cs"/>
              </a:rPr>
              <a:t>Até agora, discutimos o problema de redução de dimensionalidade e introduzimos </a:t>
            </a:r>
            <a:r>
              <a:rPr lang="pt-BR" sz="1200" kern="1200" dirty="0" err="1">
                <a:solidFill>
                  <a:schemeClr val="tx1"/>
                </a:solidFill>
                <a:effectLst/>
                <a:latin typeface="+mn-lt"/>
                <a:ea typeface="+mn-ea"/>
                <a:cs typeface="+mn-cs"/>
              </a:rPr>
              <a:t>autoencoders</a:t>
            </a:r>
            <a:r>
              <a:rPr lang="pt-BR" sz="1200" kern="1200" dirty="0">
                <a:solidFill>
                  <a:schemeClr val="tx1"/>
                </a:solidFill>
                <a:effectLst/>
                <a:latin typeface="+mn-lt"/>
                <a:ea typeface="+mn-ea"/>
                <a:cs typeface="+mn-cs"/>
              </a:rPr>
              <a:t> que são arquiteturas codificador-decodificador que podem ser treinadas por gradiente descendente.</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Vamos agora fazer o link com o problema de geração de conteúdo, ver as limitações dos </a:t>
            </a:r>
            <a:r>
              <a:rPr lang="pt-BR" sz="1200" kern="1200" dirty="0" err="1">
                <a:solidFill>
                  <a:schemeClr val="tx1"/>
                </a:solidFill>
                <a:effectLst/>
                <a:latin typeface="+mn-lt"/>
                <a:ea typeface="+mn-ea"/>
                <a:cs typeface="+mn-cs"/>
              </a:rPr>
              <a:t>autoencoders</a:t>
            </a:r>
            <a:r>
              <a:rPr lang="pt-BR" sz="1200" kern="1200" dirty="0">
                <a:solidFill>
                  <a:schemeClr val="tx1"/>
                </a:solidFill>
                <a:effectLst/>
                <a:latin typeface="+mn-lt"/>
                <a:ea typeface="+mn-ea"/>
                <a:cs typeface="+mn-cs"/>
              </a:rPr>
              <a:t> em sua forma atual para este problema e apresentar os </a:t>
            </a:r>
            <a:r>
              <a:rPr lang="pt-BR" sz="1200" kern="1200" dirty="0" err="1">
                <a:solidFill>
                  <a:schemeClr val="tx1"/>
                </a:solidFill>
                <a:effectLst/>
                <a:latin typeface="+mn-lt"/>
                <a:ea typeface="+mn-ea"/>
                <a:cs typeface="+mn-cs"/>
              </a:rPr>
              <a:t>Autoencoders</a:t>
            </a:r>
            <a:r>
              <a:rPr lang="pt-BR" sz="1200" kern="1200" dirty="0">
                <a:solidFill>
                  <a:schemeClr val="tx1"/>
                </a:solidFill>
                <a:effectLst/>
                <a:latin typeface="+mn-lt"/>
                <a:ea typeface="+mn-ea"/>
                <a:cs typeface="+mn-cs"/>
              </a:rPr>
              <a:t> Variacionais.</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6</a:t>
            </a:fld>
            <a:endParaRPr lang="en-US"/>
          </a:p>
        </p:txBody>
      </p:sp>
    </p:spTree>
    <p:extLst>
      <p:ext uri="{BB962C8B-B14F-4D97-AF65-F5344CB8AC3E}">
        <p14:creationId xmlns:p14="http://schemas.microsoft.com/office/powerpoint/2010/main" val="1046250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200" b="1" kern="1200" dirty="0">
                <a:solidFill>
                  <a:schemeClr val="tx1"/>
                </a:solidFill>
                <a:effectLst/>
                <a:latin typeface="+mn-lt"/>
                <a:ea typeface="+mn-ea"/>
                <a:cs typeface="+mn-cs"/>
              </a:rPr>
              <a:t>Limitações de </a:t>
            </a:r>
            <a:r>
              <a:rPr lang="pt-BR" sz="1200" b="1" kern="1200" dirty="0" err="1">
                <a:solidFill>
                  <a:schemeClr val="tx1"/>
                </a:solidFill>
                <a:effectLst/>
                <a:latin typeface="+mn-lt"/>
                <a:ea typeface="+mn-ea"/>
                <a:cs typeface="+mn-cs"/>
              </a:rPr>
              <a:t>autoencoders</a:t>
            </a:r>
            <a:r>
              <a:rPr lang="pt-BR" sz="1200" b="1" kern="1200" dirty="0">
                <a:solidFill>
                  <a:schemeClr val="tx1"/>
                </a:solidFill>
                <a:effectLst/>
                <a:latin typeface="+mn-lt"/>
                <a:ea typeface="+mn-ea"/>
                <a:cs typeface="+mn-cs"/>
              </a:rPr>
              <a:t> para geração de conteúdo</a:t>
            </a:r>
            <a:endParaRPr lang="pt-BR" dirty="0"/>
          </a:p>
          <a:p>
            <a:endParaRPr lang="pt-BR" sz="1200" i="1" kern="1200" dirty="0">
              <a:solidFill>
                <a:schemeClr val="tx1"/>
              </a:solidFill>
              <a:effectLst/>
              <a:latin typeface="+mn-lt"/>
              <a:ea typeface="+mn-ea"/>
              <a:cs typeface="+mn-cs"/>
            </a:endParaRPr>
          </a:p>
          <a:p>
            <a:r>
              <a:rPr lang="pt-PT" dirty="0"/>
              <a:t>Podemos gerar novos dados decodificando pontos que são amostrados aleatoriamente do espaço latente. A qualidade e relevância dos dados gerados dependem da regularidade do espaço latente.</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No entanto, como discutimos na aula anterior, a regularidade do espaço latente para </a:t>
            </a:r>
            <a:r>
              <a:rPr lang="pt-BR" sz="1200" kern="1200" dirty="0" err="1">
                <a:solidFill>
                  <a:schemeClr val="tx1"/>
                </a:solidFill>
                <a:effectLst/>
                <a:latin typeface="+mn-lt"/>
                <a:ea typeface="+mn-ea"/>
                <a:cs typeface="+mn-cs"/>
              </a:rPr>
              <a:t>autoencoders</a:t>
            </a:r>
            <a:r>
              <a:rPr lang="pt-BR" sz="1200" kern="1200" dirty="0">
                <a:solidFill>
                  <a:schemeClr val="tx1"/>
                </a:solidFill>
                <a:effectLst/>
                <a:latin typeface="+mn-lt"/>
                <a:ea typeface="+mn-ea"/>
                <a:cs typeface="+mn-cs"/>
              </a:rPr>
              <a:t> é um ponto difícil que depende da </a:t>
            </a:r>
            <a:r>
              <a:rPr lang="pt-BR" sz="1200" b="1" kern="1200" dirty="0">
                <a:solidFill>
                  <a:schemeClr val="tx1"/>
                </a:solidFill>
                <a:effectLst/>
                <a:latin typeface="+mn-lt"/>
                <a:ea typeface="+mn-ea"/>
                <a:cs typeface="+mn-cs"/>
              </a:rPr>
              <a:t>distribuição dos dados no espaço inicial</a:t>
            </a:r>
            <a:r>
              <a:rPr lang="pt-BR" sz="1200" kern="1200" dirty="0">
                <a:solidFill>
                  <a:schemeClr val="tx1"/>
                </a:solidFill>
                <a:effectLst/>
                <a:latin typeface="+mn-lt"/>
                <a:ea typeface="+mn-ea"/>
                <a:cs typeface="+mn-cs"/>
              </a:rPr>
              <a:t>, da dimensão do espaço latente e da arquitetura do </a:t>
            </a:r>
            <a:r>
              <a:rPr lang="pt-BR" sz="1200" kern="1200" dirty="0" err="1">
                <a:solidFill>
                  <a:schemeClr val="tx1"/>
                </a:solidFill>
                <a:effectLst/>
                <a:latin typeface="+mn-lt"/>
                <a:ea typeface="+mn-ea"/>
                <a:cs typeface="+mn-cs"/>
              </a:rPr>
              <a:t>encoder</a:t>
            </a:r>
            <a:r>
              <a:rPr lang="pt-BR"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7</a:t>
            </a:fld>
            <a:endParaRPr lang="en-US"/>
          </a:p>
        </p:txBody>
      </p:sp>
    </p:spTree>
    <p:extLst>
      <p:ext uri="{BB962C8B-B14F-4D97-AF65-F5344CB8AC3E}">
        <p14:creationId xmlns:p14="http://schemas.microsoft.com/office/powerpoint/2010/main" val="2473768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200" i="1" kern="1200" dirty="0" err="1">
                <a:solidFill>
                  <a:schemeClr val="tx1"/>
                </a:solidFill>
                <a:effectLst/>
                <a:latin typeface="+mn-lt"/>
                <a:ea typeface="+mn-ea"/>
                <a:cs typeface="+mn-cs"/>
              </a:rPr>
              <a:t>Difference</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between</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autoencoder</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deterministic</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and</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variational</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autoencoder</a:t>
            </a:r>
            <a:r>
              <a:rPr lang="pt-BR" sz="1200" i="1" kern="1200" dirty="0">
                <a:solidFill>
                  <a:schemeClr val="tx1"/>
                </a:solidFill>
                <a:effectLst/>
                <a:latin typeface="+mn-lt"/>
                <a:ea typeface="+mn-ea"/>
                <a:cs typeface="+mn-cs"/>
              </a:rPr>
              <a:t> (</a:t>
            </a:r>
            <a:r>
              <a:rPr lang="pt-BR" sz="1200" i="1" kern="1200" dirty="0" err="1">
                <a:solidFill>
                  <a:schemeClr val="tx1"/>
                </a:solidFill>
                <a:effectLst/>
                <a:latin typeface="+mn-lt"/>
                <a:ea typeface="+mn-ea"/>
                <a:cs typeface="+mn-cs"/>
              </a:rPr>
              <a:t>probabilistic</a:t>
            </a:r>
            <a:r>
              <a:rPr lang="pt-BR" sz="1200" i="1" kern="1200" dirty="0">
                <a:solidFill>
                  <a:schemeClr val="tx1"/>
                </a:solidFill>
                <a:effectLst/>
                <a:latin typeface="+mn-lt"/>
                <a:ea typeface="+mn-ea"/>
                <a:cs typeface="+mn-cs"/>
              </a:rPr>
              <a:t>).</a:t>
            </a:r>
            <a:endParaRPr lang="pt-BR" sz="1200" b="1" kern="1200" dirty="0">
              <a:solidFill>
                <a:schemeClr val="tx1"/>
              </a:solidFill>
              <a:effectLst/>
              <a:latin typeface="+mn-lt"/>
              <a:ea typeface="+mn-ea"/>
              <a:cs typeface="+mn-cs"/>
            </a:endParaRPr>
          </a:p>
          <a:p>
            <a:endParaRPr lang="pt-BR" sz="1200" b="1" kern="1200" dirty="0">
              <a:solidFill>
                <a:schemeClr val="tx1"/>
              </a:solidFill>
              <a:effectLst/>
              <a:latin typeface="+mn-lt"/>
              <a:ea typeface="+mn-ea"/>
              <a:cs typeface="+mn-cs"/>
            </a:endParaRPr>
          </a:p>
          <a:p>
            <a:r>
              <a:rPr lang="pt-BR" sz="1200" b="1" kern="1200" dirty="0">
                <a:solidFill>
                  <a:schemeClr val="tx1"/>
                </a:solidFill>
                <a:effectLst/>
                <a:latin typeface="+mn-lt"/>
                <a:ea typeface="+mn-ea"/>
                <a:cs typeface="+mn-cs"/>
              </a:rPr>
              <a:t>Definição de </a:t>
            </a:r>
            <a:r>
              <a:rPr lang="pt-BR" sz="1200" b="1" kern="1200" dirty="0" err="1">
                <a:solidFill>
                  <a:schemeClr val="tx1"/>
                </a:solidFill>
                <a:effectLst/>
                <a:latin typeface="+mn-lt"/>
                <a:ea typeface="+mn-ea"/>
                <a:cs typeface="+mn-cs"/>
              </a:rPr>
              <a:t>autoencoders</a:t>
            </a:r>
            <a:r>
              <a:rPr lang="pt-BR" sz="1200" b="1" kern="1200" dirty="0">
                <a:solidFill>
                  <a:schemeClr val="tx1"/>
                </a:solidFill>
                <a:effectLst/>
                <a:latin typeface="+mn-lt"/>
                <a:ea typeface="+mn-ea"/>
                <a:cs typeface="+mn-cs"/>
              </a:rPr>
              <a:t> variacionais</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Então, para poder usar o decodificador do nosso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para fins generativos, temos que ter certeza de que o espaço latente é regular o suficiente. Uma possível solução para obter tal regularidade é introduzir regularização explícita durante o processo de treinamento.</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Assim, como mencionamos brevemente, um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variacional pode ser definido como sendo um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cujo treinamento é</a:t>
            </a:r>
            <a:r>
              <a:rPr lang="pt-BR" sz="1200" b="1" kern="1200" dirty="0">
                <a:solidFill>
                  <a:schemeClr val="tx1"/>
                </a:solidFill>
                <a:effectLst/>
                <a:latin typeface="+mn-lt"/>
                <a:ea typeface="+mn-ea"/>
                <a:cs typeface="+mn-cs"/>
              </a:rPr>
              <a:t> regularizado</a:t>
            </a:r>
            <a:r>
              <a:rPr lang="pt-BR" sz="1200" kern="1200" dirty="0">
                <a:solidFill>
                  <a:schemeClr val="tx1"/>
                </a:solidFill>
                <a:effectLst/>
                <a:latin typeface="+mn-lt"/>
                <a:ea typeface="+mn-ea"/>
                <a:cs typeface="+mn-cs"/>
              </a:rPr>
              <a:t> </a:t>
            </a:r>
            <a:r>
              <a:rPr lang="pt-BR" sz="1200" b="1" kern="1200" dirty="0">
                <a:solidFill>
                  <a:schemeClr val="tx1"/>
                </a:solidFill>
                <a:effectLst/>
                <a:latin typeface="+mn-lt"/>
                <a:ea typeface="+mn-ea"/>
                <a:cs typeface="+mn-cs"/>
              </a:rPr>
              <a:t>para evitar </a:t>
            </a:r>
            <a:r>
              <a:rPr lang="pt-BR" sz="1200" b="1" kern="1200" dirty="0" err="1">
                <a:solidFill>
                  <a:schemeClr val="tx1"/>
                </a:solidFill>
                <a:effectLst/>
                <a:latin typeface="+mn-lt"/>
                <a:ea typeface="+mn-ea"/>
                <a:cs typeface="+mn-cs"/>
              </a:rPr>
              <a:t>overfitting</a:t>
            </a:r>
            <a:r>
              <a:rPr lang="pt-BR" sz="1200" b="1" kern="1200" dirty="0">
                <a:solidFill>
                  <a:schemeClr val="tx1"/>
                </a:solidFill>
                <a:effectLst/>
                <a:latin typeface="+mn-lt"/>
                <a:ea typeface="+mn-ea"/>
                <a:cs typeface="+mn-cs"/>
              </a:rPr>
              <a:t> </a:t>
            </a:r>
            <a:r>
              <a:rPr lang="pt-BR" sz="1200" kern="1200" dirty="0">
                <a:solidFill>
                  <a:schemeClr val="tx1"/>
                </a:solidFill>
                <a:effectLst/>
                <a:latin typeface="+mn-lt"/>
                <a:ea typeface="+mn-ea"/>
                <a:cs typeface="+mn-cs"/>
              </a:rPr>
              <a:t>e garantir que o espaço latente tenha boas propriedades que </a:t>
            </a:r>
            <a:r>
              <a:rPr lang="pt-BR" sz="1200" b="1" kern="1200" dirty="0">
                <a:solidFill>
                  <a:schemeClr val="tx1"/>
                </a:solidFill>
                <a:effectLst/>
                <a:latin typeface="+mn-lt"/>
                <a:ea typeface="+mn-ea"/>
                <a:cs typeface="+mn-cs"/>
              </a:rPr>
              <a:t>possibilitem o processo generativo</a:t>
            </a:r>
            <a:r>
              <a:rPr lang="pt-BR"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Assim como um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padrão, um </a:t>
            </a:r>
            <a:r>
              <a:rPr lang="pt-BR" sz="1200" kern="1200" dirty="0" err="1">
                <a:solidFill>
                  <a:schemeClr val="tx1"/>
                </a:solidFill>
                <a:effectLst/>
                <a:latin typeface="+mn-lt"/>
                <a:ea typeface="+mn-ea"/>
                <a:cs typeface="+mn-cs"/>
              </a:rPr>
              <a:t>autoencoder</a:t>
            </a:r>
            <a:r>
              <a:rPr lang="pt-BR" sz="1200" kern="1200" dirty="0">
                <a:solidFill>
                  <a:schemeClr val="tx1"/>
                </a:solidFill>
                <a:effectLst/>
                <a:latin typeface="+mn-lt"/>
                <a:ea typeface="+mn-ea"/>
                <a:cs typeface="+mn-cs"/>
              </a:rPr>
              <a:t> variacional é uma arquitetura composta por um codificador e um decodificador e que é treinada para minimizar o erro de reconstrução entre os dados codificados decodificados e os dados iniciais.</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No entanto, para introduzir alguma regularização do espaço latente, procedemos a uma </a:t>
            </a:r>
            <a:r>
              <a:rPr lang="pt-BR" sz="1200" b="1" kern="1200" dirty="0">
                <a:solidFill>
                  <a:schemeClr val="tx1"/>
                </a:solidFill>
                <a:effectLst/>
                <a:latin typeface="+mn-lt"/>
                <a:ea typeface="+mn-ea"/>
                <a:cs typeface="+mn-cs"/>
              </a:rPr>
              <a:t>ligeira modificação do processo de codificação-decodificação</a:t>
            </a:r>
            <a:r>
              <a:rPr lang="pt-BR" sz="1200" kern="1200" dirty="0">
                <a:solidFill>
                  <a:schemeClr val="tx1"/>
                </a:solidFill>
                <a:effectLst/>
                <a:latin typeface="+mn-lt"/>
                <a:ea typeface="+mn-ea"/>
                <a:cs typeface="+mn-cs"/>
              </a:rPr>
              <a:t>: em vez de codificar uma entrada como um único ponto, codificamos como uma </a:t>
            </a:r>
            <a:r>
              <a:rPr lang="pt-BR" sz="1200" b="1" kern="1200" dirty="0">
                <a:solidFill>
                  <a:schemeClr val="tx1"/>
                </a:solidFill>
                <a:effectLst/>
                <a:latin typeface="+mn-lt"/>
                <a:ea typeface="+mn-ea"/>
                <a:cs typeface="+mn-cs"/>
              </a:rPr>
              <a:t>distribuição sobre o espaço latente</a:t>
            </a:r>
            <a:r>
              <a:rPr lang="pt-BR"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O modelo é então treinado da seguinte forma:</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pt-BR" sz="1200" kern="1200" dirty="0">
                <a:solidFill>
                  <a:schemeClr val="tx1"/>
                </a:solidFill>
                <a:effectLst/>
                <a:latin typeface="+mn-lt"/>
                <a:ea typeface="+mn-ea"/>
                <a:cs typeface="+mn-cs"/>
              </a:rPr>
              <a:t>primeiro, a entrada é codificada como distribuição sobre o espaço latente;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pt-BR" sz="1200" kern="1200" dirty="0">
                <a:solidFill>
                  <a:schemeClr val="tx1"/>
                </a:solidFill>
                <a:effectLst/>
                <a:latin typeface="+mn-lt"/>
                <a:ea typeface="+mn-ea"/>
                <a:cs typeface="+mn-cs"/>
              </a:rPr>
              <a:t>segundo, um ponto do espaço latente é amostrado dessa distribuição;</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pt-BR" sz="1200" kern="1200" dirty="0">
                <a:solidFill>
                  <a:schemeClr val="tx1"/>
                </a:solidFill>
                <a:effectLst/>
                <a:latin typeface="+mn-lt"/>
                <a:ea typeface="+mn-ea"/>
                <a:cs typeface="+mn-cs"/>
              </a:rPr>
              <a:t>terceiro, o ponto amostrado é decodificado e o erro de reconstrução pode ser calculado;</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pt-BR" sz="1200" kern="1200" dirty="0">
                <a:solidFill>
                  <a:schemeClr val="tx1"/>
                </a:solidFill>
                <a:effectLst/>
                <a:latin typeface="+mn-lt"/>
                <a:ea typeface="+mn-ea"/>
                <a:cs typeface="+mn-cs"/>
              </a:rPr>
              <a:t>finalmente, o erro de reconstrução é retro propagado através da rede.</a:t>
            </a:r>
          </a:p>
          <a:p>
            <a:pPr marL="171450" lvl="0" indent="-171450">
              <a:buFont typeface="Arial" panose="020B0604020202020204" pitchFamily="34" charset="0"/>
              <a:buChar char="•"/>
            </a:pPr>
            <a:endParaRPr lang="pt-BR" sz="12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Na prática, as distribuições codificadas são escolhidas como normais para que o codificador possa ser treinado para retornar a média e a matriz de covariância que descrevem essas Gaussianas.</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 razão pela qual uma entrada é codificada como uma distribuição com alguma variância em vez de um único ponto é que ela torna possível expressar muito naturalmente </a:t>
            </a:r>
            <a:r>
              <a:rPr lang="pt-BR" sz="1200" b="1" kern="1200" dirty="0">
                <a:solidFill>
                  <a:schemeClr val="tx1"/>
                </a:solidFill>
                <a:effectLst/>
                <a:latin typeface="+mn-lt"/>
                <a:ea typeface="+mn-ea"/>
                <a:cs typeface="+mn-cs"/>
              </a:rPr>
              <a:t>a regularização do espaço latente</a:t>
            </a:r>
            <a:r>
              <a:rPr lang="pt-BR" sz="1200" kern="1200" dirty="0">
                <a:solidFill>
                  <a:schemeClr val="tx1"/>
                </a:solidFill>
                <a:effectLst/>
                <a:latin typeface="+mn-lt"/>
                <a:ea typeface="+mn-ea"/>
                <a:cs typeface="+mn-cs"/>
              </a:rPr>
              <a:t>: as distribuições retornadas pelo codificador são forçadas a se aproximarem de uma distribuição normal padrão.</a:t>
            </a:r>
          </a:p>
          <a:p>
            <a:endParaRPr lang="en-US"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Veremos a seguir que garantimos assim </a:t>
            </a:r>
            <a:r>
              <a:rPr lang="pt-BR" sz="1200" b="1" kern="1200" dirty="0">
                <a:solidFill>
                  <a:schemeClr val="tx1"/>
                </a:solidFill>
                <a:effectLst/>
                <a:latin typeface="+mn-lt"/>
                <a:ea typeface="+mn-ea"/>
                <a:cs typeface="+mn-cs"/>
              </a:rPr>
              <a:t>uma regularização local e global do espaço latente</a:t>
            </a:r>
            <a:r>
              <a:rPr lang="pt-BR" sz="1200" kern="1200" dirty="0">
                <a:solidFill>
                  <a:schemeClr val="tx1"/>
                </a:solidFill>
                <a:effectLst/>
                <a:latin typeface="+mn-lt"/>
                <a:ea typeface="+mn-ea"/>
                <a:cs typeface="+mn-cs"/>
              </a:rPr>
              <a:t> (local por causa do controle de variância e global por causa do controle de média).</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5"/>
          </p:nvPr>
        </p:nvSpPr>
        <p:spPr/>
        <p:txBody>
          <a:bodyPr/>
          <a:lstStyle/>
          <a:p>
            <a:fld id="{BC9CAFCE-C102-6747-9B79-E03F9BCB8C76}" type="slidenum">
              <a:rPr lang="en-US" smtClean="0"/>
              <a:t>8</a:t>
            </a:fld>
            <a:endParaRPr lang="en-US"/>
          </a:p>
        </p:txBody>
      </p:sp>
    </p:spTree>
    <p:extLst>
      <p:ext uri="{BB962C8B-B14F-4D97-AF65-F5344CB8AC3E}">
        <p14:creationId xmlns:p14="http://schemas.microsoft.com/office/powerpoint/2010/main" val="4046651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5"/>
          </p:nvPr>
        </p:nvSpPr>
        <p:spPr/>
        <p:txBody>
          <a:bodyPr/>
          <a:lstStyle/>
          <a:p>
            <a:fld id="{BC9CAFCE-C102-6747-9B79-E03F9BCB8C76}" type="slidenum">
              <a:rPr lang="en-US" smtClean="0"/>
              <a:t>9</a:t>
            </a:fld>
            <a:endParaRPr lang="en-US"/>
          </a:p>
        </p:txBody>
      </p:sp>
    </p:spTree>
    <p:extLst>
      <p:ext uri="{BB962C8B-B14F-4D97-AF65-F5344CB8AC3E}">
        <p14:creationId xmlns:p14="http://schemas.microsoft.com/office/powerpoint/2010/main" val="95971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8D3116E5-156D-A04A-B6BB-E753489D3A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533468AD-220C-CC4A-8E0C-37F9943CAAAA}"/>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10000"/>
          </a:bodyPr>
          <a:lstStyle/>
          <a:p>
            <a:pPr>
              <a:defRPr/>
            </a:pPr>
            <a:r>
              <a:rPr lang="en-US" altLang="en-US" dirty="0"/>
              <a:t>Ref. https://</a:t>
            </a:r>
            <a:r>
              <a:rPr lang="en-US" altLang="en-US" dirty="0" err="1"/>
              <a:t>neurohive.io</a:t>
            </a:r>
            <a:r>
              <a:rPr lang="en-US" altLang="en-US" dirty="0"/>
              <a:t>/</a:t>
            </a:r>
            <a:r>
              <a:rPr lang="en-US" altLang="en-US" dirty="0" err="1"/>
              <a:t>en</a:t>
            </a:r>
            <a:r>
              <a:rPr lang="en-US" altLang="en-US" dirty="0"/>
              <a:t>/popular-networks/vgg16/</a:t>
            </a:r>
          </a:p>
          <a:p>
            <a:pPr>
              <a:defRPr/>
            </a:pPr>
            <a:endParaRPr lang="en-US" altLang="en-US" dirty="0"/>
          </a:p>
          <a:p>
            <a:pPr>
              <a:defRPr/>
            </a:pPr>
            <a:r>
              <a:rPr lang="en-US" altLang="en-US" b="1" dirty="0"/>
              <a:t>VGG16</a:t>
            </a:r>
          </a:p>
          <a:p>
            <a:pPr>
              <a:defRPr/>
            </a:pPr>
            <a:endParaRPr lang="en-US" altLang="en-US" dirty="0"/>
          </a:p>
          <a:p>
            <a:pPr>
              <a:defRPr/>
            </a:pPr>
            <a:r>
              <a:rPr lang="en-US" dirty="0"/>
              <a:t>VGG16 is a convolutional neural network model proposed by K. </a:t>
            </a:r>
            <a:r>
              <a:rPr lang="en-US" dirty="0" err="1"/>
              <a:t>Simonyan</a:t>
            </a:r>
            <a:r>
              <a:rPr lang="en-US" dirty="0"/>
              <a:t> and A. Zisserman from the University of Oxford in the paper “Very Deep Convolutional Networks for Large-Scale Image Recognition”. </a:t>
            </a:r>
          </a:p>
          <a:p>
            <a:pPr>
              <a:defRPr/>
            </a:pPr>
            <a:endParaRPr lang="en-US" dirty="0"/>
          </a:p>
          <a:p>
            <a:pPr>
              <a:defRPr/>
            </a:pPr>
            <a:r>
              <a:rPr lang="en-US" dirty="0"/>
              <a:t>The model achieves 92.7% top-5 test accuracy in ImageNet, which is a dataset of over 14 million images belonging to 1000 classes. It was one of the famous model submitted to </a:t>
            </a:r>
            <a:r>
              <a:rPr lang="en-US" u="sng" dirty="0">
                <a:hlinkClick r:id="rId3"/>
              </a:rPr>
              <a:t>ILSVRC-2014</a:t>
            </a:r>
            <a:r>
              <a:rPr lang="en-US" dirty="0"/>
              <a:t>. </a:t>
            </a:r>
          </a:p>
          <a:p>
            <a:pPr>
              <a:defRPr/>
            </a:pPr>
            <a:endParaRPr lang="en-US" dirty="0"/>
          </a:p>
          <a:p>
            <a:pPr>
              <a:defRPr/>
            </a:pPr>
            <a:r>
              <a:rPr lang="en-US" dirty="0"/>
              <a:t>It makes the improvement over </a:t>
            </a:r>
            <a:r>
              <a:rPr lang="en-US" dirty="0" err="1"/>
              <a:t>AlexNet</a:t>
            </a:r>
            <a:r>
              <a:rPr lang="en-US" dirty="0"/>
              <a:t> by replacing large kernel-sized filters (11 and 5 in the first and second convolutional layer, respectively) with multiple 3×3 kernel-sized filters one after another. VGG16 was trained for weeks and was using NVIDIA Titan Black GPU’s.</a:t>
            </a:r>
          </a:p>
          <a:p>
            <a:pPr>
              <a:defRPr/>
            </a:pPr>
            <a:endParaRPr lang="en-US" dirty="0"/>
          </a:p>
          <a:p>
            <a:pPr>
              <a:defRPr/>
            </a:pPr>
            <a:r>
              <a:rPr lang="en-US" b="1" dirty="0"/>
              <a:t>Dataset</a:t>
            </a:r>
          </a:p>
          <a:p>
            <a:pPr>
              <a:defRPr/>
            </a:pPr>
            <a:endParaRPr lang="en-US" altLang="en-US" dirty="0"/>
          </a:p>
          <a:p>
            <a:pPr>
              <a:defRPr/>
            </a:pPr>
            <a:r>
              <a:rPr lang="en-US" u="sng" dirty="0">
                <a:hlinkClick r:id="rId4"/>
              </a:rPr>
              <a:t>ImageNet</a:t>
            </a:r>
            <a:r>
              <a:rPr lang="en-US" dirty="0"/>
              <a:t> is a dataset of over 15 million labeled high-resolution images belonging to roughly 22,000 categories. The images were collected from the web and labeled by human labelers using Amazon’s Mechanical Turk crowd-sourcing tool. Starting in 2010, as part of the Pascal Visual Object Challenge, an annual competition called the ImageNet Large-Scale Visual Recognition Challenge (ILSVRC) has been held. </a:t>
            </a:r>
          </a:p>
          <a:p>
            <a:pPr>
              <a:defRPr/>
            </a:pPr>
            <a:endParaRPr lang="en-US" dirty="0"/>
          </a:p>
          <a:p>
            <a:pPr>
              <a:defRPr/>
            </a:pPr>
            <a:r>
              <a:rPr lang="en-US" dirty="0"/>
              <a:t>ILSVRC uses a subset of ImageNet with roughly 1000 images in each of 1000 categories. In all, there are roughly 1.2 million training images, 50,000 validation images, and 150,000 testing images. ImageNet consists of variable-resolution images. </a:t>
            </a:r>
          </a:p>
          <a:p>
            <a:pPr>
              <a:defRPr/>
            </a:pPr>
            <a:endParaRPr lang="en-US" dirty="0"/>
          </a:p>
          <a:p>
            <a:pPr>
              <a:defRPr/>
            </a:pPr>
            <a:r>
              <a:rPr lang="en-US" dirty="0"/>
              <a:t>Therefore, the images have been down-sampled to a fixed resolution of 256×256. Given a rectangular image, the image is rescaled and cropped out the central 256×256 patch from the resulting image.</a:t>
            </a:r>
            <a:endParaRPr lang="en-US" altLang="en-US" dirty="0"/>
          </a:p>
        </p:txBody>
      </p:sp>
      <p:sp>
        <p:nvSpPr>
          <p:cNvPr id="36867" name="Slide Number Placeholder 3">
            <a:extLst>
              <a:ext uri="{FF2B5EF4-FFF2-40B4-BE49-F238E27FC236}">
                <a16:creationId xmlns:a16="http://schemas.microsoft.com/office/drawing/2014/main" id="{78E8C8F6-79FE-0E4E-B338-6BDBE2B068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12CE02-1945-4A47-985B-6B8A72DC454F}" type="slidenum">
              <a:rPr lang="pt-BR" altLang="pt-BR" smtClean="0">
                <a:latin typeface="Calibri" panose="020F0502020204030204" pitchFamily="34" charset="0"/>
              </a:rPr>
              <a:pPr/>
              <a:t>10</a:t>
            </a:fld>
            <a:endParaRPr lang="pt-BR" altLang="pt-BR">
              <a:latin typeface="Calibri" panose="020F0502020204030204" pitchFamily="34" charset="0"/>
            </a:endParaRPr>
          </a:p>
        </p:txBody>
      </p:sp>
    </p:spTree>
    <p:extLst>
      <p:ext uri="{BB962C8B-B14F-4D97-AF65-F5344CB8AC3E}">
        <p14:creationId xmlns:p14="http://schemas.microsoft.com/office/powerpoint/2010/main" val="3119924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9299"/>
            <a:ext cx="7772400" cy="1103540"/>
          </a:xfrm>
        </p:spPr>
        <p:txBody>
          <a:bodyPr/>
          <a:lstStyle/>
          <a:p>
            <a:r>
              <a:rPr lang="x-none"/>
              <a:t>Click to edit Master title style</a:t>
            </a:r>
            <a:endParaRPr lang="en-US"/>
          </a:p>
        </p:txBody>
      </p:sp>
      <p:sp>
        <p:nvSpPr>
          <p:cNvPr id="3" name="Subtitle 2"/>
          <p:cNvSpPr>
            <a:spLocks noGrp="1"/>
          </p:cNvSpPr>
          <p:nvPr>
            <p:ph type="subTitle" idx="1"/>
          </p:nvPr>
        </p:nvSpPr>
        <p:spPr>
          <a:xfrm>
            <a:off x="1371600" y="2917349"/>
            <a:ext cx="6400800" cy="131566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3299858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873123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169"/>
            <a:ext cx="2057400" cy="4392708"/>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06169"/>
            <a:ext cx="6019800" cy="4392708"/>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262934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go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3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4DE395E-34A2-AA4D-9868-153B79C4F40E}"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75643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236"/>
            <a:ext cx="7772400" cy="1022502"/>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182055"/>
            <a:ext cx="7772400" cy="112618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34DE395E-34A2-AA4D-9868-153B79C4F40E}" type="datetimeFigureOut">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331571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201262"/>
            <a:ext cx="4038600" cy="3397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201262"/>
            <a:ext cx="4038600" cy="3397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34DE395E-34A2-AA4D-9868-153B79C4F40E}" type="datetimeFigureOut">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210609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152401"/>
            <a:ext cx="4040188" cy="4802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1632667"/>
            <a:ext cx="4040188" cy="29662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33" y="1152401"/>
            <a:ext cx="4041775" cy="48026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33" y="1632667"/>
            <a:ext cx="4041775" cy="29662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34DE395E-34A2-AA4D-9868-153B79C4F40E}" type="datetimeFigureOut">
              <a:rPr lang="en-US" smtClean="0"/>
              <a:t>3/30/23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3575215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34DE395E-34A2-AA4D-9868-153B79C4F40E}" type="datetimeFigureOut">
              <a:rPr lang="en-US" smtClean="0"/>
              <a:t>3/30/23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212890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DE395E-34A2-AA4D-9868-153B79C4F40E}" type="datetimeFigureOut">
              <a:rPr lang="en-US" smtClean="0"/>
              <a:t>3/30/23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56894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04981"/>
            <a:ext cx="3008313" cy="872345"/>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04977"/>
            <a:ext cx="5111750" cy="43939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9" y="1077326"/>
            <a:ext cx="3008313" cy="35215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4102636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784"/>
            <a:ext cx="5486400" cy="425447"/>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460007"/>
            <a:ext cx="5486400" cy="308895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9235"/>
            <a:ext cx="5486400" cy="60420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34DE395E-34A2-AA4D-9868-153B79C4F40E}" type="datetimeFigureOut">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B888C7-909F-294F-8D58-CCD5DCAC4E92}" type="slidenum">
              <a:rPr lang="en-US" smtClean="0"/>
              <a:t>‹#›</a:t>
            </a:fld>
            <a:endParaRPr lang="en-US"/>
          </a:p>
        </p:txBody>
      </p:sp>
    </p:spTree>
    <p:extLst>
      <p:ext uri="{BB962C8B-B14F-4D97-AF65-F5344CB8AC3E}">
        <p14:creationId xmlns:p14="http://schemas.microsoft.com/office/powerpoint/2010/main" val="1380083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169"/>
            <a:ext cx="8229600" cy="858044"/>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201262"/>
            <a:ext cx="8229600" cy="3397616"/>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4771682"/>
            <a:ext cx="2133600" cy="274097"/>
          </a:xfrm>
          <a:prstGeom prst="rect">
            <a:avLst/>
          </a:prstGeom>
        </p:spPr>
        <p:txBody>
          <a:bodyPr vert="horz" lIns="91440" tIns="45720" rIns="91440" bIns="45720" rtlCol="0" anchor="ctr"/>
          <a:lstStyle>
            <a:lvl1pPr algn="l">
              <a:defRPr sz="1200">
                <a:solidFill>
                  <a:schemeClr val="tx1">
                    <a:tint val="75000"/>
                  </a:schemeClr>
                </a:solidFill>
              </a:defRPr>
            </a:lvl1pPr>
          </a:lstStyle>
          <a:p>
            <a:fld id="{864E9205-9656-6046-8C3D-28FDB8803E63}" type="datetimeFigureOut">
              <a:rPr lang="en-US" smtClean="0"/>
              <a:t>3/30/23</a:t>
            </a:fld>
            <a:endParaRPr lang="en-US"/>
          </a:p>
        </p:txBody>
      </p:sp>
      <p:sp>
        <p:nvSpPr>
          <p:cNvPr id="5" name="Footer Placeholder 4"/>
          <p:cNvSpPr>
            <a:spLocks noGrp="1"/>
          </p:cNvSpPr>
          <p:nvPr>
            <p:ph type="ftr" sz="quarter" idx="3"/>
          </p:nvPr>
        </p:nvSpPr>
        <p:spPr>
          <a:xfrm>
            <a:off x="3124200" y="4771682"/>
            <a:ext cx="2895600" cy="27409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71682"/>
            <a:ext cx="2133600" cy="274097"/>
          </a:xfrm>
          <a:prstGeom prst="rect">
            <a:avLst/>
          </a:prstGeom>
        </p:spPr>
        <p:txBody>
          <a:bodyPr vert="horz" lIns="91440" tIns="45720" rIns="91440" bIns="45720" rtlCol="0" anchor="ctr"/>
          <a:lstStyle>
            <a:lvl1pPr algn="r">
              <a:defRPr sz="1200">
                <a:solidFill>
                  <a:schemeClr val="tx1">
                    <a:tint val="75000"/>
                  </a:schemeClr>
                </a:solidFill>
              </a:defRPr>
            </a:lvl1pPr>
          </a:lstStyle>
          <a:p>
            <a:fld id="{ABC49B36-4058-3742-A64C-523393E04A2E}" type="slidenum">
              <a:rPr lang="en-US" smtClean="0"/>
              <a:t>‹#›</a:t>
            </a:fld>
            <a:endParaRPr lang="en-US"/>
          </a:p>
        </p:txBody>
      </p:sp>
    </p:spTree>
    <p:extLst>
      <p:ext uri="{BB962C8B-B14F-4D97-AF65-F5344CB8AC3E}">
        <p14:creationId xmlns:p14="http://schemas.microsoft.com/office/powerpoint/2010/main" val="8376191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79820" y="1072414"/>
            <a:ext cx="2046785" cy="2399480"/>
          </a:xfrm>
          <a:prstGeom prst="rect">
            <a:avLst/>
          </a:prstGeom>
        </p:spPr>
      </p:pic>
      <p:sp>
        <p:nvSpPr>
          <p:cNvPr id="7" name="TextBox 6"/>
          <p:cNvSpPr txBox="1"/>
          <p:nvPr/>
        </p:nvSpPr>
        <p:spPr>
          <a:xfrm>
            <a:off x="1" y="2192778"/>
            <a:ext cx="9144000" cy="630942"/>
          </a:xfrm>
          <a:prstGeom prst="rect">
            <a:avLst/>
          </a:prstGeom>
          <a:noFill/>
        </p:spPr>
        <p:txBody>
          <a:bodyPr wrap="square" rtlCol="0">
            <a:spAutoFit/>
          </a:bodyPr>
          <a:lstStyle/>
          <a:p>
            <a:pPr algn="ctr"/>
            <a:r>
              <a:rPr lang="en-US" sz="3500" dirty="0">
                <a:solidFill>
                  <a:srgbClr val="FF0000"/>
                </a:solidFill>
                <a:latin typeface="Gotham HTF Light"/>
                <a:cs typeface="Gotham HTF Medium"/>
              </a:rPr>
              <a:t>GENERATIVE </a:t>
            </a:r>
            <a:r>
              <a:rPr lang="en-US" sz="3500" dirty="0">
                <a:solidFill>
                  <a:srgbClr val="626E73"/>
                </a:solidFill>
                <a:latin typeface="Gotham HTF Light"/>
                <a:cs typeface="Gotham HTF Medium"/>
              </a:rPr>
              <a:t>ADVERSARIAL NETWORKS</a:t>
            </a:r>
            <a:endParaRPr lang="en-US" sz="3500" dirty="0">
              <a:solidFill>
                <a:srgbClr val="626E73"/>
              </a:solidFill>
              <a:latin typeface="Gotham HTF Light"/>
              <a:cs typeface="Gotham HTF Light"/>
            </a:endParaRPr>
          </a:p>
        </p:txBody>
      </p:sp>
      <p:sp>
        <p:nvSpPr>
          <p:cNvPr id="10" name="TextBox 9"/>
          <p:cNvSpPr txBox="1"/>
          <p:nvPr/>
        </p:nvSpPr>
        <p:spPr>
          <a:xfrm>
            <a:off x="2351764" y="2769840"/>
            <a:ext cx="3670494" cy="369332"/>
          </a:xfrm>
          <a:prstGeom prst="rect">
            <a:avLst/>
          </a:prstGeom>
          <a:noFill/>
        </p:spPr>
        <p:txBody>
          <a:bodyPr wrap="square" rtlCol="0">
            <a:spAutoFit/>
          </a:bodyPr>
          <a:lstStyle/>
          <a:p>
            <a:r>
              <a:rPr lang="pt-BR" dirty="0">
                <a:solidFill>
                  <a:srgbClr val="626E73"/>
                </a:solidFill>
                <a:latin typeface="Gotham HTF Book"/>
                <a:cs typeface="Gotham HTF Book"/>
              </a:rPr>
              <a:t>&amp; </a:t>
            </a:r>
            <a:r>
              <a:rPr lang="pt-BR" dirty="0" err="1">
                <a:solidFill>
                  <a:srgbClr val="626E73"/>
                </a:solidFill>
                <a:latin typeface="Gotham HTF Book"/>
                <a:cs typeface="Gotham HTF Book"/>
              </a:rPr>
              <a:t>Advanced</a:t>
            </a:r>
            <a:r>
              <a:rPr lang="pt-BR" dirty="0">
                <a:solidFill>
                  <a:srgbClr val="626E73"/>
                </a:solidFill>
                <a:latin typeface="Gotham HTF Book"/>
                <a:cs typeface="Gotham HTF Book"/>
              </a:rPr>
              <a:t> Nets</a:t>
            </a:r>
          </a:p>
        </p:txBody>
      </p:sp>
    </p:spTree>
    <p:extLst>
      <p:ext uri="{BB962C8B-B14F-4D97-AF65-F5344CB8AC3E}">
        <p14:creationId xmlns:p14="http://schemas.microsoft.com/office/powerpoint/2010/main" val="299471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3FEAA6D0-A062-9749-8F9C-1F5862069B32}"/>
              </a:ext>
            </a:extLst>
          </p:cNvPr>
          <p:cNvSpPr>
            <a:spLocks noGrp="1"/>
          </p:cNvSpPr>
          <p:nvPr>
            <p:ph type="title"/>
          </p:nvPr>
        </p:nvSpPr>
        <p:spPr>
          <a:xfrm>
            <a:off x="1545012" y="195444"/>
            <a:ext cx="5301996" cy="378969"/>
          </a:xfrm>
        </p:spPr>
        <p:txBody>
          <a:bodyPr>
            <a:noAutofit/>
          </a:bodyPr>
          <a:lstStyle/>
          <a:p>
            <a:r>
              <a:rPr lang="en-US" altLang="en-US" sz="2400" b="1" dirty="0"/>
              <a:t>VGG-16</a:t>
            </a:r>
          </a:p>
        </p:txBody>
      </p:sp>
      <p:pic>
        <p:nvPicPr>
          <p:cNvPr id="35842" name="Picture 2">
            <a:extLst>
              <a:ext uri="{FF2B5EF4-FFF2-40B4-BE49-F238E27FC236}">
                <a16:creationId xmlns:a16="http://schemas.microsoft.com/office/drawing/2014/main" id="{74968816-EA4E-0C44-986C-AAD08F246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825" y="898562"/>
            <a:ext cx="6864350" cy="388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722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9475352B-809A-264D-8D69-735F2F67DC7D}"/>
              </a:ext>
            </a:extLst>
          </p:cNvPr>
          <p:cNvSpPr>
            <a:spLocks noGrp="1"/>
          </p:cNvSpPr>
          <p:nvPr>
            <p:ph type="title"/>
          </p:nvPr>
        </p:nvSpPr>
        <p:spPr>
          <a:xfrm>
            <a:off x="1545012" y="195444"/>
            <a:ext cx="5459304" cy="378969"/>
          </a:xfrm>
        </p:spPr>
        <p:txBody>
          <a:bodyPr>
            <a:noAutofit/>
          </a:bodyPr>
          <a:lstStyle/>
          <a:p>
            <a:r>
              <a:rPr lang="pt-BR" altLang="en-US" sz="2400" b="1" dirty="0" err="1"/>
              <a:t>Transfer</a:t>
            </a:r>
            <a:r>
              <a:rPr lang="pt-BR" altLang="en-US" sz="2400" b="1" dirty="0"/>
              <a:t> Learning</a:t>
            </a:r>
            <a:endParaRPr lang="en-US" altLang="en-US" sz="2400" b="1" dirty="0"/>
          </a:p>
        </p:txBody>
      </p:sp>
      <p:sp>
        <p:nvSpPr>
          <p:cNvPr id="37890" name="Rectangle 3">
            <a:extLst>
              <a:ext uri="{FF2B5EF4-FFF2-40B4-BE49-F238E27FC236}">
                <a16:creationId xmlns:a16="http://schemas.microsoft.com/office/drawing/2014/main" id="{BC6C5CFB-620A-BA43-96E9-B5CE20887648}"/>
              </a:ext>
            </a:extLst>
          </p:cNvPr>
          <p:cNvSpPr>
            <a:spLocks noGrp="1"/>
          </p:cNvSpPr>
          <p:nvPr>
            <p:ph type="body" idx="1"/>
          </p:nvPr>
        </p:nvSpPr>
        <p:spPr>
          <a:xfrm>
            <a:off x="1382938" y="898562"/>
            <a:ext cx="6486573" cy="3686013"/>
          </a:xfrm>
        </p:spPr>
        <p:txBody>
          <a:bodyPr/>
          <a:lstStyle/>
          <a:p>
            <a:pPr>
              <a:spcBef>
                <a:spcPts val="450"/>
              </a:spcBef>
              <a:buClr>
                <a:srgbClr val="727CA3"/>
              </a:buClr>
            </a:pPr>
            <a:r>
              <a:rPr lang="pt-BR" altLang="en-US" sz="1802"/>
              <a:t>Os dados usados ​​no treinamento de um classificador devem ser escolhidos de modo a serem representativos;</a:t>
            </a:r>
          </a:p>
          <a:p>
            <a:pPr>
              <a:spcBef>
                <a:spcPts val="450"/>
              </a:spcBef>
              <a:buClr>
                <a:srgbClr val="727CA3"/>
              </a:buClr>
            </a:pPr>
            <a:r>
              <a:rPr lang="pt-BR" altLang="en-US" sz="1802" b="1"/>
              <a:t>Se não?</a:t>
            </a:r>
            <a:r>
              <a:rPr lang="pt-BR" altLang="en-US" sz="1802"/>
              <a:t> A precisão será pior do que o esperado;</a:t>
            </a:r>
          </a:p>
          <a:p>
            <a:pPr>
              <a:spcBef>
                <a:spcPts val="450"/>
              </a:spcBef>
              <a:buClr>
                <a:srgbClr val="727CA3"/>
              </a:buClr>
            </a:pPr>
            <a:r>
              <a:rPr lang="pt-BR" altLang="en-US" sz="1802"/>
              <a:t>Mas suponha que queremos aplicar um classificador a um novo problema ou mudando de domínio? </a:t>
            </a:r>
            <a:r>
              <a:rPr lang="pt-BR" altLang="en-US" sz="1802" b="1"/>
              <a:t>Refazer!?</a:t>
            </a:r>
          </a:p>
          <a:p>
            <a:pPr lvl="1">
              <a:spcBef>
                <a:spcPts val="450"/>
              </a:spcBef>
              <a:buClr>
                <a:srgbClr val="727CA3"/>
              </a:buClr>
            </a:pPr>
            <a:r>
              <a:rPr lang="pt-BR" altLang="en-US" sz="1802"/>
              <a:t>Mas isso é caro;</a:t>
            </a:r>
          </a:p>
          <a:p>
            <a:pPr lvl="1">
              <a:spcBef>
                <a:spcPts val="450"/>
              </a:spcBef>
              <a:buClr>
                <a:srgbClr val="727CA3"/>
              </a:buClr>
            </a:pPr>
            <a:r>
              <a:rPr lang="pt-BR" altLang="en-US" sz="1802"/>
              <a:t>Podemos de alguma forma usar nosso classificador existente como um ponto de partida para nos dar um atalho?</a:t>
            </a:r>
          </a:p>
          <a:p>
            <a:pPr lvl="1">
              <a:spcBef>
                <a:spcPts val="450"/>
              </a:spcBef>
              <a:buClr>
                <a:srgbClr val="727CA3"/>
              </a:buClr>
            </a:pPr>
            <a:endParaRPr lang="pt-BR" altLang="en-US" sz="1802"/>
          </a:p>
          <a:p>
            <a:pPr>
              <a:spcBef>
                <a:spcPts val="450"/>
              </a:spcBef>
              <a:buClr>
                <a:srgbClr val="727CA3"/>
              </a:buClr>
            </a:pPr>
            <a:r>
              <a:rPr lang="pt-BR" altLang="en-US" sz="1802"/>
              <a:t>Isso  é </a:t>
            </a:r>
            <a:r>
              <a:rPr lang="pt-BR" altLang="en-US" sz="1802" b="1" i="1"/>
              <a:t>Transfer Learning</a:t>
            </a:r>
            <a:r>
              <a:rPr lang="pt-BR" altLang="en-US" sz="1802"/>
              <a:t>! </a:t>
            </a:r>
          </a:p>
          <a:p>
            <a:pPr lvl="1">
              <a:spcBef>
                <a:spcPts val="450"/>
              </a:spcBef>
              <a:buClr>
                <a:srgbClr val="727CA3"/>
              </a:buClr>
            </a:pPr>
            <a:endParaRPr lang="pt-BR" altLang="en-US"/>
          </a:p>
        </p:txBody>
      </p:sp>
    </p:spTree>
    <p:extLst>
      <p:ext uri="{BB962C8B-B14F-4D97-AF65-F5344CB8AC3E}">
        <p14:creationId xmlns:p14="http://schemas.microsoft.com/office/powerpoint/2010/main" val="3800739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6C9D9157-5BFD-9347-AB27-03012F4CECD8}"/>
              </a:ext>
            </a:extLst>
          </p:cNvPr>
          <p:cNvSpPr>
            <a:spLocks noGrp="1"/>
          </p:cNvSpPr>
          <p:nvPr>
            <p:ph type="title"/>
          </p:nvPr>
        </p:nvSpPr>
        <p:spPr>
          <a:xfrm>
            <a:off x="1545012" y="195444"/>
            <a:ext cx="5459304" cy="378969"/>
          </a:xfrm>
        </p:spPr>
        <p:txBody>
          <a:bodyPr>
            <a:noAutofit/>
          </a:bodyPr>
          <a:lstStyle/>
          <a:p>
            <a:r>
              <a:rPr lang="pt-BR" altLang="en-US" sz="2400" b="1" dirty="0"/>
              <a:t>Motivação</a:t>
            </a:r>
            <a:endParaRPr lang="en-US" altLang="en-US" sz="2400" b="1" dirty="0"/>
          </a:p>
        </p:txBody>
      </p:sp>
      <p:sp>
        <p:nvSpPr>
          <p:cNvPr id="38914" name="Rectangle 3">
            <a:extLst>
              <a:ext uri="{FF2B5EF4-FFF2-40B4-BE49-F238E27FC236}">
                <a16:creationId xmlns:a16="http://schemas.microsoft.com/office/drawing/2014/main" id="{707503EB-7A92-284A-9243-CD24E8CF25FA}"/>
              </a:ext>
            </a:extLst>
          </p:cNvPr>
          <p:cNvSpPr>
            <a:spLocks noGrp="1"/>
          </p:cNvSpPr>
          <p:nvPr>
            <p:ph type="body" idx="1"/>
          </p:nvPr>
        </p:nvSpPr>
        <p:spPr>
          <a:xfrm>
            <a:off x="1328118" y="1007010"/>
            <a:ext cx="6487764" cy="3684821"/>
          </a:xfrm>
        </p:spPr>
        <p:txBody>
          <a:bodyPr/>
          <a:lstStyle/>
          <a:p>
            <a:pPr>
              <a:spcBef>
                <a:spcPts val="450"/>
              </a:spcBef>
              <a:buClr>
                <a:srgbClr val="727CA3"/>
              </a:buClr>
            </a:pPr>
            <a:r>
              <a:rPr lang="pt-BR" altLang="en-US" sz="1802"/>
              <a:t>Suposições para classificadores:</a:t>
            </a:r>
          </a:p>
          <a:p>
            <a:pPr lvl="1">
              <a:spcBef>
                <a:spcPts val="450"/>
              </a:spcBef>
              <a:buClr>
                <a:srgbClr val="727CA3"/>
              </a:buClr>
            </a:pPr>
            <a:r>
              <a:rPr lang="pt-BR" altLang="en-US" sz="1802"/>
              <a:t>Treinamento e teste são da mesma distribuição;</a:t>
            </a:r>
          </a:p>
          <a:p>
            <a:pPr lvl="1">
              <a:spcBef>
                <a:spcPts val="450"/>
              </a:spcBef>
              <a:buClr>
                <a:srgbClr val="727CA3"/>
              </a:buClr>
            </a:pPr>
            <a:r>
              <a:rPr lang="pt-BR" altLang="en-US" sz="1802"/>
              <a:t>Treinamento e teste estão no mesmo espaço de recurso.</a:t>
            </a:r>
          </a:p>
        </p:txBody>
      </p:sp>
      <p:pic>
        <p:nvPicPr>
          <p:cNvPr id="38915" name="Picture 2">
            <a:extLst>
              <a:ext uri="{FF2B5EF4-FFF2-40B4-BE49-F238E27FC236}">
                <a16:creationId xmlns:a16="http://schemas.microsoft.com/office/drawing/2014/main" id="{E677EF04-422E-4944-B555-3F36F9F21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103" y="2626567"/>
            <a:ext cx="5791795" cy="253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7836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69EA6CCA-20CB-A64C-95AE-1A7E02BB9DA1}"/>
              </a:ext>
            </a:extLst>
          </p:cNvPr>
          <p:cNvSpPr>
            <a:spLocks noGrp="1"/>
          </p:cNvSpPr>
          <p:nvPr>
            <p:ph type="title"/>
          </p:nvPr>
        </p:nvSpPr>
        <p:spPr>
          <a:xfrm>
            <a:off x="1545012" y="195444"/>
            <a:ext cx="5459304" cy="378969"/>
          </a:xfrm>
        </p:spPr>
        <p:txBody>
          <a:bodyPr>
            <a:noAutofit/>
          </a:bodyPr>
          <a:lstStyle/>
          <a:p>
            <a:r>
              <a:rPr lang="pt-BR" altLang="en-US" sz="2400" b="1" dirty="0"/>
              <a:t>Classificação de Documentos</a:t>
            </a:r>
            <a:endParaRPr lang="en-US" altLang="en-US" sz="2400" b="1" dirty="0"/>
          </a:p>
        </p:txBody>
      </p:sp>
      <p:pic>
        <p:nvPicPr>
          <p:cNvPr id="39938" name="Picture 2">
            <a:extLst>
              <a:ext uri="{FF2B5EF4-FFF2-40B4-BE49-F238E27FC236}">
                <a16:creationId xmlns:a16="http://schemas.microsoft.com/office/drawing/2014/main" id="{7BF437DF-60D9-BF4A-8F61-9399CD146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31" y="755461"/>
            <a:ext cx="7639292" cy="4392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06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0E082864-869A-FF48-AB58-9BAFF60D728A}"/>
              </a:ext>
            </a:extLst>
          </p:cNvPr>
          <p:cNvSpPr>
            <a:spLocks noGrp="1"/>
          </p:cNvSpPr>
          <p:nvPr>
            <p:ph type="title"/>
          </p:nvPr>
        </p:nvSpPr>
        <p:spPr>
          <a:xfrm>
            <a:off x="1545012" y="195444"/>
            <a:ext cx="5459304" cy="378969"/>
          </a:xfrm>
        </p:spPr>
        <p:txBody>
          <a:bodyPr>
            <a:noAutofit/>
          </a:bodyPr>
          <a:lstStyle/>
          <a:p>
            <a:r>
              <a:rPr lang="pt-BR" altLang="en-US" sz="2400" b="1" dirty="0"/>
              <a:t>Classificação de Documentos</a:t>
            </a:r>
            <a:endParaRPr lang="en-US" altLang="en-US" sz="2400" b="1" dirty="0"/>
          </a:p>
        </p:txBody>
      </p:sp>
      <p:pic>
        <p:nvPicPr>
          <p:cNvPr id="40962" name="Picture 2">
            <a:extLst>
              <a:ext uri="{FF2B5EF4-FFF2-40B4-BE49-F238E27FC236}">
                <a16:creationId xmlns:a16="http://schemas.microsoft.com/office/drawing/2014/main" id="{D7943BDA-FCB4-4042-81BA-25BADDE59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081" y="1179810"/>
            <a:ext cx="6656989" cy="3796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7251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4F9DAEB0-B27E-F24D-802A-043B9A5D4BE1}"/>
              </a:ext>
            </a:extLst>
          </p:cNvPr>
          <p:cNvSpPr>
            <a:spLocks noGrp="1"/>
          </p:cNvSpPr>
          <p:nvPr>
            <p:ph type="title"/>
          </p:nvPr>
        </p:nvSpPr>
        <p:spPr>
          <a:xfrm>
            <a:off x="1545012" y="195444"/>
            <a:ext cx="5459304" cy="378969"/>
          </a:xfrm>
        </p:spPr>
        <p:txBody>
          <a:bodyPr>
            <a:noAutofit/>
          </a:bodyPr>
          <a:lstStyle/>
          <a:p>
            <a:r>
              <a:rPr lang="pt-BR" altLang="en-US" sz="2400" b="1" dirty="0"/>
              <a:t>O que fazer?</a:t>
            </a:r>
            <a:endParaRPr lang="en-US" altLang="en-US" sz="2400" b="1" dirty="0"/>
          </a:p>
        </p:txBody>
      </p:sp>
      <p:sp>
        <p:nvSpPr>
          <p:cNvPr id="41986" name="Rectangle 3">
            <a:extLst>
              <a:ext uri="{FF2B5EF4-FFF2-40B4-BE49-F238E27FC236}">
                <a16:creationId xmlns:a16="http://schemas.microsoft.com/office/drawing/2014/main" id="{7C8C0528-2C5B-8948-99ED-FDE74A9772B1}"/>
              </a:ext>
            </a:extLst>
          </p:cNvPr>
          <p:cNvSpPr>
            <a:spLocks noGrp="1"/>
          </p:cNvSpPr>
          <p:nvPr>
            <p:ph type="body" idx="1"/>
          </p:nvPr>
        </p:nvSpPr>
        <p:spPr>
          <a:xfrm>
            <a:off x="1328118" y="1114265"/>
            <a:ext cx="6487764" cy="3686013"/>
          </a:xfrm>
        </p:spPr>
        <p:txBody>
          <a:bodyPr/>
          <a:lstStyle/>
          <a:p>
            <a:pPr>
              <a:spcBef>
                <a:spcPts val="450"/>
              </a:spcBef>
              <a:buClr>
                <a:srgbClr val="727CA3"/>
              </a:buClr>
            </a:pPr>
            <a:r>
              <a:rPr lang="pt-BR" altLang="en-US" sz="1501"/>
              <a:t>Duas possíveis violações:</a:t>
            </a:r>
          </a:p>
          <a:p>
            <a:pPr lvl="1">
              <a:spcBef>
                <a:spcPts val="450"/>
              </a:spcBef>
              <a:buClr>
                <a:srgbClr val="727CA3"/>
              </a:buClr>
            </a:pPr>
            <a:r>
              <a:rPr lang="pt-BR" altLang="en-US" sz="1501"/>
              <a:t>Mesma distribuição?</a:t>
            </a:r>
          </a:p>
          <a:p>
            <a:pPr lvl="1">
              <a:spcBef>
                <a:spcPts val="450"/>
              </a:spcBef>
              <a:buClr>
                <a:srgbClr val="727CA3"/>
              </a:buClr>
            </a:pPr>
            <a:r>
              <a:rPr lang="pt-BR" altLang="en-US" sz="1501"/>
              <a:t>Exemplo 1: Diferentes proporções de física, aprendizado de máquina, ciências da vida?</a:t>
            </a:r>
          </a:p>
          <a:p>
            <a:pPr lvl="1">
              <a:spcBef>
                <a:spcPts val="450"/>
              </a:spcBef>
              <a:buClr>
                <a:srgbClr val="727CA3"/>
              </a:buClr>
            </a:pPr>
            <a:r>
              <a:rPr lang="pt-BR" altLang="en-US" sz="1501"/>
              <a:t>Exemplo 2: Diferentes proporções de diabéticos quando comparada a população para a representa</a:t>
            </a:r>
            <a:r>
              <a:rPr lang="en-US" altLang="en-US" sz="1501"/>
              <a:t>ção em </a:t>
            </a:r>
            <a:r>
              <a:rPr lang="pt-BR" altLang="en-US" sz="1501"/>
              <a:t>base.</a:t>
            </a:r>
          </a:p>
          <a:p>
            <a:pPr>
              <a:spcBef>
                <a:spcPts val="450"/>
              </a:spcBef>
              <a:buClr>
                <a:srgbClr val="727CA3"/>
              </a:buClr>
            </a:pPr>
            <a:r>
              <a:rPr lang="pt-BR" altLang="en-US" sz="1501"/>
              <a:t>Mesmo espaço de recurso / tarefa</a:t>
            </a:r>
          </a:p>
          <a:p>
            <a:pPr lvl="1">
              <a:spcBef>
                <a:spcPts val="450"/>
              </a:spcBef>
              <a:buClr>
                <a:srgbClr val="727CA3"/>
              </a:buClr>
            </a:pPr>
            <a:r>
              <a:rPr lang="pt-BR" altLang="en-US" sz="1501"/>
              <a:t>Páginas de esportes: vocabulário diferente, características de BOW mudam</a:t>
            </a:r>
          </a:p>
          <a:p>
            <a:pPr>
              <a:spcBef>
                <a:spcPts val="450"/>
              </a:spcBef>
              <a:buClr>
                <a:srgbClr val="727CA3"/>
              </a:buClr>
            </a:pPr>
            <a:r>
              <a:rPr lang="pt-BR" altLang="en-US" sz="1501"/>
              <a:t>Retreinar?</a:t>
            </a:r>
          </a:p>
          <a:p>
            <a:pPr lvl="1">
              <a:spcBef>
                <a:spcPts val="450"/>
              </a:spcBef>
              <a:buClr>
                <a:srgbClr val="727CA3"/>
              </a:buClr>
            </a:pPr>
            <a:r>
              <a:rPr lang="pt-BR" altLang="en-US" sz="1501"/>
              <a:t>Experiência pode ser lenta e dolorosa ...</a:t>
            </a:r>
          </a:p>
          <a:p>
            <a:pPr lvl="1">
              <a:spcBef>
                <a:spcPts val="450"/>
              </a:spcBef>
              <a:buClr>
                <a:srgbClr val="727CA3"/>
              </a:buClr>
            </a:pPr>
            <a:r>
              <a:rPr lang="pt-BR" altLang="en-US" sz="1501"/>
              <a:t>Podemos de alguma forma reutilizar e </a:t>
            </a:r>
            <a:r>
              <a:rPr lang="pt-BR" altLang="en-US" sz="1501" b="1"/>
              <a:t>adaptar o que temos</a:t>
            </a:r>
            <a:r>
              <a:rPr lang="pt-BR" altLang="en-US" sz="1501"/>
              <a:t>?</a:t>
            </a:r>
          </a:p>
        </p:txBody>
      </p:sp>
    </p:spTree>
    <p:extLst>
      <p:ext uri="{BB962C8B-B14F-4D97-AF65-F5344CB8AC3E}">
        <p14:creationId xmlns:p14="http://schemas.microsoft.com/office/powerpoint/2010/main" val="82934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A59EB42B-B1A1-BD4C-9AA8-1187AC5A7F2C}"/>
              </a:ext>
            </a:extLst>
          </p:cNvPr>
          <p:cNvSpPr>
            <a:spLocks noGrp="1"/>
          </p:cNvSpPr>
          <p:nvPr>
            <p:ph type="title"/>
          </p:nvPr>
        </p:nvSpPr>
        <p:spPr>
          <a:xfrm>
            <a:off x="1545012" y="195444"/>
            <a:ext cx="5459304" cy="378969"/>
          </a:xfrm>
        </p:spPr>
        <p:txBody>
          <a:bodyPr>
            <a:noAutofit/>
          </a:bodyPr>
          <a:lstStyle/>
          <a:p>
            <a:r>
              <a:rPr lang="pt-BR" altLang="en-US" sz="2400" b="1" dirty="0"/>
              <a:t>Classificação de Imagens</a:t>
            </a:r>
            <a:endParaRPr lang="en-US" altLang="en-US" sz="2400" b="1" dirty="0"/>
          </a:p>
        </p:txBody>
      </p:sp>
      <p:pic>
        <p:nvPicPr>
          <p:cNvPr id="43010" name="Picture 2">
            <a:extLst>
              <a:ext uri="{FF2B5EF4-FFF2-40B4-BE49-F238E27FC236}">
                <a16:creationId xmlns:a16="http://schemas.microsoft.com/office/drawing/2014/main" id="{0D9E9E83-FBFE-554F-B362-84DEBEE55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012" y="995435"/>
            <a:ext cx="6163614" cy="3727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580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429FE4DF-DE80-5C44-94D5-789B7F7370F1}"/>
              </a:ext>
            </a:extLst>
          </p:cNvPr>
          <p:cNvSpPr>
            <a:spLocks noGrp="1"/>
          </p:cNvSpPr>
          <p:nvPr>
            <p:ph type="title"/>
          </p:nvPr>
        </p:nvSpPr>
        <p:spPr>
          <a:xfrm>
            <a:off x="1545012" y="195444"/>
            <a:ext cx="5459304" cy="378969"/>
          </a:xfrm>
        </p:spPr>
        <p:txBody>
          <a:bodyPr>
            <a:noAutofit/>
          </a:bodyPr>
          <a:lstStyle/>
          <a:p>
            <a:r>
              <a:rPr lang="pt-BR" altLang="en-US" sz="2400" b="1" dirty="0"/>
              <a:t>Classificação de Imagens</a:t>
            </a:r>
            <a:endParaRPr lang="en-US" altLang="en-US" sz="2400" b="1" dirty="0"/>
          </a:p>
        </p:txBody>
      </p:sp>
      <p:pic>
        <p:nvPicPr>
          <p:cNvPr id="44034" name="Picture 2">
            <a:extLst>
              <a:ext uri="{FF2B5EF4-FFF2-40B4-BE49-F238E27FC236}">
                <a16:creationId xmlns:a16="http://schemas.microsoft.com/office/drawing/2014/main" id="{DB3346BE-8F4F-944D-AA19-B3DBE28AB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709" y="1233438"/>
            <a:ext cx="6535433" cy="345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5393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C4D7323A-09F0-2447-854A-8C5DCB1B7FA6}"/>
              </a:ext>
            </a:extLst>
          </p:cNvPr>
          <p:cNvSpPr>
            <a:spLocks noGrp="1"/>
          </p:cNvSpPr>
          <p:nvPr>
            <p:ph type="title"/>
          </p:nvPr>
        </p:nvSpPr>
        <p:spPr>
          <a:xfrm>
            <a:off x="1545012" y="195444"/>
            <a:ext cx="5459304" cy="378969"/>
          </a:xfrm>
        </p:spPr>
        <p:txBody>
          <a:bodyPr>
            <a:noAutofit/>
          </a:bodyPr>
          <a:lstStyle/>
          <a:p>
            <a:r>
              <a:rPr lang="pt-BR" altLang="en-US" sz="2400" b="1" dirty="0"/>
              <a:t>Classificação de Câncer</a:t>
            </a:r>
            <a:endParaRPr lang="en-US" altLang="en-US" sz="2400" b="1" dirty="0"/>
          </a:p>
        </p:txBody>
      </p:sp>
      <p:pic>
        <p:nvPicPr>
          <p:cNvPr id="4" name="Picture 3" descr="germany.jpeg">
            <a:extLst>
              <a:ext uri="{FF2B5EF4-FFF2-40B4-BE49-F238E27FC236}">
                <a16:creationId xmlns:a16="http://schemas.microsoft.com/office/drawing/2014/main" id="{0D6E15C7-CFF7-1B40-95D5-2C4A2A242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254" y="1969925"/>
            <a:ext cx="879495" cy="74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netherlands.jpeg">
            <a:extLst>
              <a:ext uri="{FF2B5EF4-FFF2-40B4-BE49-F238E27FC236}">
                <a16:creationId xmlns:a16="http://schemas.microsoft.com/office/drawing/2014/main" id="{CD0E0036-5D71-8E49-B380-31A04E881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254" y="3388081"/>
            <a:ext cx="879495" cy="74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latex-image-1.pdf">
            <a:extLst>
              <a:ext uri="{FF2B5EF4-FFF2-40B4-BE49-F238E27FC236}">
                <a16:creationId xmlns:a16="http://schemas.microsoft.com/office/drawing/2014/main" id="{08A9F426-F3AF-A342-A177-A04A2FAA2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394" y="1993760"/>
            <a:ext cx="2145109" cy="40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latex-image-1.pdf">
            <a:extLst>
              <a:ext uri="{FF2B5EF4-FFF2-40B4-BE49-F238E27FC236}">
                <a16:creationId xmlns:a16="http://schemas.microsoft.com/office/drawing/2014/main" id="{3D56D3A4-5EC4-DA45-8DAC-BB680AD9E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8394" y="3473886"/>
            <a:ext cx="2764808" cy="40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8">
            <a:extLst>
              <a:ext uri="{FF2B5EF4-FFF2-40B4-BE49-F238E27FC236}">
                <a16:creationId xmlns:a16="http://schemas.microsoft.com/office/drawing/2014/main" id="{A2DEA530-BD21-9A4F-B9A9-E976EF23F2DD}"/>
              </a:ext>
            </a:extLst>
          </p:cNvPr>
          <p:cNvSpPr txBox="1">
            <a:spLocks noChangeArrowheads="1"/>
          </p:cNvSpPr>
          <p:nvPr/>
        </p:nvSpPr>
        <p:spPr bwMode="auto">
          <a:xfrm>
            <a:off x="3553074" y="1662460"/>
            <a:ext cx="871152"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a:latin typeface="Georgia" panose="02040502050405020303" pitchFamily="18" charset="0"/>
              </a:rPr>
              <a:t>Age</a:t>
            </a:r>
          </a:p>
        </p:txBody>
      </p:sp>
      <p:sp>
        <p:nvSpPr>
          <p:cNvPr id="9" name="TextBox 29">
            <a:extLst>
              <a:ext uri="{FF2B5EF4-FFF2-40B4-BE49-F238E27FC236}">
                <a16:creationId xmlns:a16="http://schemas.microsoft.com/office/drawing/2014/main" id="{C3647808-AC1D-E74E-A144-590C28706CE4}"/>
              </a:ext>
            </a:extLst>
          </p:cNvPr>
          <p:cNvSpPr txBox="1">
            <a:spLocks noChangeArrowheads="1"/>
          </p:cNvSpPr>
          <p:nvPr/>
        </p:nvSpPr>
        <p:spPr bwMode="auto">
          <a:xfrm>
            <a:off x="3982095" y="1662460"/>
            <a:ext cx="871152"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a:latin typeface="Georgia" panose="02040502050405020303" pitchFamily="18" charset="0"/>
              </a:rPr>
              <a:t>Smoking </a:t>
            </a:r>
          </a:p>
        </p:txBody>
      </p:sp>
      <p:sp>
        <p:nvSpPr>
          <p:cNvPr id="10" name="TextBox 30">
            <a:extLst>
              <a:ext uri="{FF2B5EF4-FFF2-40B4-BE49-F238E27FC236}">
                <a16:creationId xmlns:a16="http://schemas.microsoft.com/office/drawing/2014/main" id="{651FEC08-A271-CD4F-965D-3E18E5B5328A}"/>
              </a:ext>
            </a:extLst>
          </p:cNvPr>
          <p:cNvSpPr txBox="1">
            <a:spLocks noChangeArrowheads="1"/>
          </p:cNvSpPr>
          <p:nvPr/>
        </p:nvSpPr>
        <p:spPr bwMode="auto">
          <a:xfrm>
            <a:off x="3541156" y="3203363"/>
            <a:ext cx="871152"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a:latin typeface="Georgia" panose="02040502050405020303" pitchFamily="18" charset="0"/>
              </a:rPr>
              <a:t>Age</a:t>
            </a:r>
          </a:p>
        </p:txBody>
      </p:sp>
      <p:sp>
        <p:nvSpPr>
          <p:cNvPr id="11" name="TextBox 31">
            <a:extLst>
              <a:ext uri="{FF2B5EF4-FFF2-40B4-BE49-F238E27FC236}">
                <a16:creationId xmlns:a16="http://schemas.microsoft.com/office/drawing/2014/main" id="{2A70BF5D-24DD-524A-933E-54FA35E98BEE}"/>
              </a:ext>
            </a:extLst>
          </p:cNvPr>
          <p:cNvSpPr txBox="1">
            <a:spLocks noChangeArrowheads="1"/>
          </p:cNvSpPr>
          <p:nvPr/>
        </p:nvSpPr>
        <p:spPr bwMode="auto">
          <a:xfrm>
            <a:off x="3977329" y="3203363"/>
            <a:ext cx="871152"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a:latin typeface="Georgia" panose="02040502050405020303" pitchFamily="18" charset="0"/>
              </a:rPr>
              <a:t>Height</a:t>
            </a:r>
          </a:p>
        </p:txBody>
      </p:sp>
      <p:sp>
        <p:nvSpPr>
          <p:cNvPr id="12" name="TextBox 32">
            <a:extLst>
              <a:ext uri="{FF2B5EF4-FFF2-40B4-BE49-F238E27FC236}">
                <a16:creationId xmlns:a16="http://schemas.microsoft.com/office/drawing/2014/main" id="{9C1AEBFD-CE9E-9848-902E-E83A1CECEC12}"/>
              </a:ext>
            </a:extLst>
          </p:cNvPr>
          <p:cNvSpPr txBox="1">
            <a:spLocks noChangeArrowheads="1"/>
          </p:cNvSpPr>
          <p:nvPr/>
        </p:nvSpPr>
        <p:spPr bwMode="auto">
          <a:xfrm>
            <a:off x="4643504" y="3191446"/>
            <a:ext cx="872344" cy="30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a:latin typeface="Georgia" panose="02040502050405020303" pitchFamily="18" charset="0"/>
              </a:rPr>
              <a:t>Smoking</a:t>
            </a:r>
          </a:p>
        </p:txBody>
      </p:sp>
      <p:pic>
        <p:nvPicPr>
          <p:cNvPr id="13" name="Picture 33" descr="latex-image-1.pdf">
            <a:extLst>
              <a:ext uri="{FF2B5EF4-FFF2-40B4-BE49-F238E27FC236}">
                <a16:creationId xmlns:a16="http://schemas.microsoft.com/office/drawing/2014/main" id="{849152DB-8277-854A-BC82-D0B70C8DB3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9362" y="1613599"/>
            <a:ext cx="962916" cy="35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4" descr="latex-image-1.pdf">
            <a:extLst>
              <a:ext uri="{FF2B5EF4-FFF2-40B4-BE49-F238E27FC236}">
                <a16:creationId xmlns:a16="http://schemas.microsoft.com/office/drawing/2014/main" id="{259FD58E-DA8D-5F47-A0E3-CED22CE7C7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9621" y="3042480"/>
            <a:ext cx="972450" cy="35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5" descr="latex-image-1.pdf">
            <a:extLst>
              <a:ext uri="{FF2B5EF4-FFF2-40B4-BE49-F238E27FC236}">
                <a16:creationId xmlns:a16="http://schemas.microsoft.com/office/drawing/2014/main" id="{99889927-DAA0-814D-A363-C4458CE850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0832" y="2252364"/>
            <a:ext cx="1568313" cy="85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Arrow 36">
            <a:extLst>
              <a:ext uri="{FF2B5EF4-FFF2-40B4-BE49-F238E27FC236}">
                <a16:creationId xmlns:a16="http://schemas.microsoft.com/office/drawing/2014/main" id="{476DF296-36B8-A34B-B264-D688D28FCA8C}"/>
              </a:ext>
            </a:extLst>
          </p:cNvPr>
          <p:cNvSpPr/>
          <p:nvPr/>
        </p:nvSpPr>
        <p:spPr>
          <a:xfrm>
            <a:off x="5161906" y="2413248"/>
            <a:ext cx="802032" cy="5529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Tree>
    <p:extLst>
      <p:ext uri="{BB962C8B-B14F-4D97-AF65-F5344CB8AC3E}">
        <p14:creationId xmlns:p14="http://schemas.microsoft.com/office/powerpoint/2010/main" val="2017638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3407C97F-7E38-144E-B459-3442323499D1}"/>
              </a:ext>
            </a:extLst>
          </p:cNvPr>
          <p:cNvSpPr>
            <a:spLocks noGrp="1"/>
          </p:cNvSpPr>
          <p:nvPr>
            <p:ph type="title"/>
          </p:nvPr>
        </p:nvSpPr>
        <p:spPr>
          <a:xfrm>
            <a:off x="1545012" y="195444"/>
            <a:ext cx="5459304" cy="378969"/>
          </a:xfrm>
        </p:spPr>
        <p:txBody>
          <a:bodyPr>
            <a:noAutofit/>
          </a:bodyPr>
          <a:lstStyle/>
          <a:p>
            <a:r>
              <a:rPr lang="pt-BR" altLang="en-US" sz="2400" b="1" dirty="0"/>
              <a:t>Classificação de Câncer</a:t>
            </a:r>
            <a:endParaRPr lang="en-US" altLang="en-US" sz="2400" b="1" dirty="0"/>
          </a:p>
        </p:txBody>
      </p:sp>
      <p:pic>
        <p:nvPicPr>
          <p:cNvPr id="46082" name="Picture 3" descr="germany.jpeg">
            <a:extLst>
              <a:ext uri="{FF2B5EF4-FFF2-40B4-BE49-F238E27FC236}">
                <a16:creationId xmlns:a16="http://schemas.microsoft.com/office/drawing/2014/main" id="{324652D9-C858-7440-A0C0-40879659A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254" y="1969925"/>
            <a:ext cx="879495" cy="74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4" descr="netherlands.jpeg">
            <a:extLst>
              <a:ext uri="{FF2B5EF4-FFF2-40B4-BE49-F238E27FC236}">
                <a16:creationId xmlns:a16="http://schemas.microsoft.com/office/drawing/2014/main" id="{DF54245B-7DB6-8E4C-9992-1D5FE273C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254" y="3388081"/>
            <a:ext cx="879495" cy="74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5" descr="latex-image-1.pdf">
            <a:extLst>
              <a:ext uri="{FF2B5EF4-FFF2-40B4-BE49-F238E27FC236}">
                <a16:creationId xmlns:a16="http://schemas.microsoft.com/office/drawing/2014/main" id="{9A9C2912-2350-4E4A-BF3E-628579A539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394" y="1993760"/>
            <a:ext cx="2145109" cy="40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6" descr="latex-image-1.pdf">
            <a:extLst>
              <a:ext uri="{FF2B5EF4-FFF2-40B4-BE49-F238E27FC236}">
                <a16:creationId xmlns:a16="http://schemas.microsoft.com/office/drawing/2014/main" id="{EBCF7E59-0ACC-DD49-8D91-739193FBE9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8394" y="3473886"/>
            <a:ext cx="2764808" cy="40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7" descr="latex-image-1.pdf">
            <a:extLst>
              <a:ext uri="{FF2B5EF4-FFF2-40B4-BE49-F238E27FC236}">
                <a16:creationId xmlns:a16="http://schemas.microsoft.com/office/drawing/2014/main" id="{85409E1D-2E8B-EE4C-9BDE-8FB8050417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9362" y="1613599"/>
            <a:ext cx="962916" cy="35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8" descr="latex-image-1.pdf">
            <a:extLst>
              <a:ext uri="{FF2B5EF4-FFF2-40B4-BE49-F238E27FC236}">
                <a16:creationId xmlns:a16="http://schemas.microsoft.com/office/drawing/2014/main" id="{D47BCBEA-85BE-EA4E-87E3-12E54B95C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9621" y="3042480"/>
            <a:ext cx="972450" cy="35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Up Arrow 11">
            <a:extLst>
              <a:ext uri="{FF2B5EF4-FFF2-40B4-BE49-F238E27FC236}">
                <a16:creationId xmlns:a16="http://schemas.microsoft.com/office/drawing/2014/main" id="{1A4E822F-82D6-B546-A729-A7021776D9BE}"/>
              </a:ext>
            </a:extLst>
          </p:cNvPr>
          <p:cNvSpPr/>
          <p:nvPr/>
        </p:nvSpPr>
        <p:spPr>
          <a:xfrm rot="2772884">
            <a:off x="5790541" y="2049175"/>
            <a:ext cx="581563" cy="825867"/>
          </a:xfrm>
          <a:prstGeom prst="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pic>
        <p:nvPicPr>
          <p:cNvPr id="24" name="Picture 12" descr="latex-image-1.pdf">
            <a:extLst>
              <a:ext uri="{FF2B5EF4-FFF2-40B4-BE49-F238E27FC236}">
                <a16:creationId xmlns:a16="http://schemas.microsoft.com/office/drawing/2014/main" id="{F2BD1A9D-1C7D-B545-9B3F-048AC9488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946270">
            <a:off x="6327415" y="1474167"/>
            <a:ext cx="1296599" cy="3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E6882556-9E4B-D243-B8D3-46017C56C7B0}"/>
              </a:ext>
            </a:extLst>
          </p:cNvPr>
          <p:cNvSpPr txBox="1">
            <a:spLocks noChangeArrowheads="1"/>
          </p:cNvSpPr>
          <p:nvPr/>
        </p:nvSpPr>
        <p:spPr bwMode="auto">
          <a:xfrm rot="18879164">
            <a:off x="4297903" y="1612539"/>
            <a:ext cx="2236872" cy="71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b="1">
                <a:latin typeface="Georgia" panose="02040502050405020303" pitchFamily="18" charset="0"/>
              </a:rPr>
              <a:t>Tarefa de Origem:</a:t>
            </a:r>
            <a:r>
              <a:rPr lang="en-US" altLang="en-US" sz="1351">
                <a:latin typeface="Georgia" panose="02040502050405020303" pitchFamily="18" charset="0"/>
              </a:rPr>
              <a:t> Classificar em cancer / não câncer</a:t>
            </a:r>
          </a:p>
        </p:txBody>
      </p:sp>
      <p:sp>
        <p:nvSpPr>
          <p:cNvPr id="26" name="TextBox 10">
            <a:extLst>
              <a:ext uri="{FF2B5EF4-FFF2-40B4-BE49-F238E27FC236}">
                <a16:creationId xmlns:a16="http://schemas.microsoft.com/office/drawing/2014/main" id="{E5320AA2-553D-BF4D-A990-1E09C1A80B58}"/>
              </a:ext>
            </a:extLst>
          </p:cNvPr>
          <p:cNvSpPr txBox="1">
            <a:spLocks noChangeArrowheads="1"/>
          </p:cNvSpPr>
          <p:nvPr/>
        </p:nvSpPr>
        <p:spPr bwMode="auto">
          <a:xfrm rot="18788752">
            <a:off x="4889000" y="3487385"/>
            <a:ext cx="2236872" cy="5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351" b="1">
                <a:latin typeface="Georgia" panose="02040502050405020303" pitchFamily="18" charset="0"/>
              </a:rPr>
              <a:t>Tarefa Alvo:</a:t>
            </a:r>
            <a:r>
              <a:rPr lang="en-US" altLang="en-US" sz="1351">
                <a:latin typeface="Georgia" panose="02040502050405020303" pitchFamily="18" charset="0"/>
              </a:rPr>
              <a:t> Classificar em cancer de níveis 1, 2 e 3</a:t>
            </a:r>
          </a:p>
        </p:txBody>
      </p:sp>
    </p:spTree>
    <p:extLst>
      <p:ext uri="{BB962C8B-B14F-4D97-AF65-F5344CB8AC3E}">
        <p14:creationId xmlns:p14="http://schemas.microsoft.com/office/powerpoint/2010/main" val="3014242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1420" y="3834881"/>
            <a:ext cx="9144000" cy="5143500"/>
          </a:xfrm>
          <a:prstGeom prst="rect">
            <a:avLst/>
          </a:prstGeom>
        </p:spPr>
      </p:pic>
      <p:pic>
        <p:nvPicPr>
          <p:cNvPr id="12" name="Imagem 8">
            <a:extLst>
              <a:ext uri="{FF2B5EF4-FFF2-40B4-BE49-F238E27FC236}">
                <a16:creationId xmlns:a16="http://schemas.microsoft.com/office/drawing/2014/main" id="{3812BFF3-DE3A-1E49-A83B-16C93D5FA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5929" y="2479531"/>
            <a:ext cx="2941011" cy="233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m 10">
            <a:extLst>
              <a:ext uri="{FF2B5EF4-FFF2-40B4-BE49-F238E27FC236}">
                <a16:creationId xmlns:a16="http://schemas.microsoft.com/office/drawing/2014/main" id="{6A7D33E7-0E38-6549-B8B6-907AF4684A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8095" y="2445216"/>
            <a:ext cx="2249705" cy="236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m 12">
            <a:extLst>
              <a:ext uri="{FF2B5EF4-FFF2-40B4-BE49-F238E27FC236}">
                <a16:creationId xmlns:a16="http://schemas.microsoft.com/office/drawing/2014/main" id="{8F38961F-5253-884F-BBF4-3B48D0BF42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505" y="349925"/>
            <a:ext cx="2069295" cy="246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a:extLst>
              <a:ext uri="{FF2B5EF4-FFF2-40B4-BE49-F238E27FC236}">
                <a16:creationId xmlns:a16="http://schemas.microsoft.com/office/drawing/2014/main" id="{06DDAD67-E913-1342-97F5-E4E3A14F8A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8521" y="358538"/>
            <a:ext cx="1875903" cy="24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1">
            <a:extLst>
              <a:ext uri="{FF2B5EF4-FFF2-40B4-BE49-F238E27FC236}">
                <a16:creationId xmlns:a16="http://schemas.microsoft.com/office/drawing/2014/main" id="{BCF5BA39-29A0-0C49-87E2-1C8B644F65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732" y="358538"/>
            <a:ext cx="4192789" cy="244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
            <a:extLst>
              <a:ext uri="{FF2B5EF4-FFF2-40B4-BE49-F238E27FC236}">
                <a16:creationId xmlns:a16="http://schemas.microsoft.com/office/drawing/2014/main" id="{FB5755B6-3DED-AD4B-855A-B4B8E1856E2F}"/>
              </a:ext>
            </a:extLst>
          </p:cNvPr>
          <p:cNvSpPr txBox="1">
            <a:spLocks noChangeArrowheads="1"/>
          </p:cNvSpPr>
          <p:nvPr/>
        </p:nvSpPr>
        <p:spPr bwMode="auto">
          <a:xfrm>
            <a:off x="470350" y="2636160"/>
            <a:ext cx="3340962"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400" dirty="0"/>
          </a:p>
          <a:p>
            <a:r>
              <a:rPr lang="en-US" altLang="en-US" sz="1200" b="1" dirty="0"/>
              <a:t>Chief Data Officer </a:t>
            </a:r>
            <a:r>
              <a:rPr lang="en-US" altLang="en-US" sz="1200" dirty="0"/>
              <a:t>@ Lambda3</a:t>
            </a:r>
          </a:p>
          <a:p>
            <a:r>
              <a:rPr lang="en-US" altLang="en-US" sz="1200" b="1" dirty="0"/>
              <a:t>Professor de </a:t>
            </a:r>
            <a:r>
              <a:rPr lang="en-US" altLang="en-US" sz="1200" b="1" dirty="0" err="1"/>
              <a:t>graduação</a:t>
            </a:r>
            <a:r>
              <a:rPr lang="en-US" altLang="en-US" sz="1200" b="1" dirty="0"/>
              <a:t> e MBA</a:t>
            </a:r>
            <a:r>
              <a:rPr lang="en-US" altLang="en-US" sz="1200" dirty="0"/>
              <a:t> @ FIAP</a:t>
            </a:r>
          </a:p>
          <a:p>
            <a:r>
              <a:rPr lang="en-US" altLang="en-US" sz="1200" b="1" dirty="0"/>
              <a:t>Most Valuable Professional </a:t>
            </a:r>
            <a:r>
              <a:rPr lang="en-US" altLang="en-US" sz="1200" dirty="0"/>
              <a:t>– AI @Microsoft</a:t>
            </a:r>
          </a:p>
          <a:p>
            <a:endParaRPr lang="en-US" altLang="en-US" sz="1200" dirty="0"/>
          </a:p>
          <a:p>
            <a:r>
              <a:rPr lang="en-US" altLang="en-US" sz="1200" dirty="0" err="1"/>
              <a:t>Doutor</a:t>
            </a:r>
            <a:r>
              <a:rPr lang="en-US" altLang="en-US" sz="1200" dirty="0"/>
              <a:t> em </a:t>
            </a:r>
            <a:r>
              <a:rPr lang="en-US" altLang="en-US" sz="1200" dirty="0" err="1"/>
              <a:t>Engenharia</a:t>
            </a:r>
            <a:r>
              <a:rPr lang="en-US" altLang="en-US" sz="1200" dirty="0"/>
              <a:t> </a:t>
            </a:r>
            <a:r>
              <a:rPr lang="en-US" altLang="en-US" sz="1200" dirty="0" err="1"/>
              <a:t>Elétrica</a:t>
            </a:r>
            <a:r>
              <a:rPr lang="en-US" altLang="en-US" sz="1200" dirty="0"/>
              <a:t> e </a:t>
            </a:r>
            <a:r>
              <a:rPr lang="en-US" altLang="en-US" sz="1200" dirty="0" err="1"/>
              <a:t>Computação</a:t>
            </a:r>
            <a:r>
              <a:rPr lang="en-US" altLang="en-US" sz="1200" dirty="0"/>
              <a:t> pela </a:t>
            </a:r>
            <a:r>
              <a:rPr lang="en-US" altLang="en-US" sz="1200" dirty="0" err="1"/>
              <a:t>Universidade</a:t>
            </a:r>
            <a:r>
              <a:rPr lang="en-US" altLang="en-US" sz="1200" dirty="0"/>
              <a:t> </a:t>
            </a:r>
            <a:r>
              <a:rPr lang="en-US" altLang="en-US" sz="1200" dirty="0" err="1"/>
              <a:t>Presbiteriana</a:t>
            </a:r>
            <a:r>
              <a:rPr lang="en-US" altLang="en-US" sz="1200" dirty="0"/>
              <a:t> Mackenzie (UPM)</a:t>
            </a:r>
          </a:p>
          <a:p>
            <a:endParaRPr lang="en-US" altLang="en-US" sz="1200" dirty="0"/>
          </a:p>
          <a:p>
            <a:r>
              <a:rPr lang="en-US" altLang="en-US" sz="1200" dirty="0" err="1"/>
              <a:t>Organizador</a:t>
            </a:r>
            <a:r>
              <a:rPr lang="en-US" altLang="en-US" sz="1200" dirty="0"/>
              <a:t> da </a:t>
            </a:r>
            <a:r>
              <a:rPr lang="en-US" altLang="en-US" sz="1200" dirty="0" err="1"/>
              <a:t>comunidade</a:t>
            </a:r>
            <a:r>
              <a:rPr lang="en-US" altLang="en-US" sz="1200" dirty="0"/>
              <a:t> AI </a:t>
            </a:r>
            <a:r>
              <a:rPr lang="en-US" altLang="en-US" sz="1200" dirty="0" err="1"/>
              <a:t>Brasil</a:t>
            </a:r>
            <a:r>
              <a:rPr lang="en-US" altLang="en-US" sz="1200" dirty="0"/>
              <a:t> e </a:t>
            </a:r>
            <a:r>
              <a:rPr lang="en-US" altLang="en-US" sz="1200" dirty="0" err="1"/>
              <a:t>pesquisador</a:t>
            </a:r>
            <a:r>
              <a:rPr lang="en-US" altLang="en-US" sz="1200" dirty="0"/>
              <a:t> em Machine e Deep Learning</a:t>
            </a:r>
          </a:p>
          <a:p>
            <a:endParaRPr lang="en-US" altLang="en-US" sz="1400" dirty="0"/>
          </a:p>
        </p:txBody>
      </p:sp>
    </p:spTree>
    <p:extLst>
      <p:ext uri="{BB962C8B-B14F-4D97-AF65-F5344CB8AC3E}">
        <p14:creationId xmlns:p14="http://schemas.microsoft.com/office/powerpoint/2010/main" val="38783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802ADA16-4D23-E04B-8C87-0A416A2CC5B4}"/>
              </a:ext>
            </a:extLst>
          </p:cNvPr>
          <p:cNvSpPr>
            <a:spLocks noGrp="1"/>
          </p:cNvSpPr>
          <p:nvPr>
            <p:ph type="title"/>
          </p:nvPr>
        </p:nvSpPr>
        <p:spPr>
          <a:xfrm>
            <a:off x="1598641" y="195443"/>
            <a:ext cx="6541391" cy="638766"/>
          </a:xfrm>
        </p:spPr>
        <p:txBody>
          <a:bodyPr>
            <a:noAutofit/>
          </a:bodyPr>
          <a:lstStyle/>
          <a:p>
            <a:r>
              <a:rPr lang="pt-BR" altLang="en-US" sz="2400" b="1" dirty="0"/>
              <a:t>Aprendizagem Tradicional vs. </a:t>
            </a:r>
            <a:br>
              <a:rPr lang="pt-BR" altLang="en-US" sz="2400" b="1" dirty="0"/>
            </a:br>
            <a:r>
              <a:rPr lang="pt-BR" altLang="en-US" sz="2400" b="1" dirty="0" err="1"/>
              <a:t>Transfer</a:t>
            </a:r>
            <a:r>
              <a:rPr lang="pt-BR" altLang="en-US" sz="2400" b="1" dirty="0"/>
              <a:t> Learning</a:t>
            </a:r>
            <a:endParaRPr lang="en-US" altLang="en-US" sz="2400" b="1" dirty="0"/>
          </a:p>
        </p:txBody>
      </p:sp>
      <p:pic>
        <p:nvPicPr>
          <p:cNvPr id="47106" name="Picture 2">
            <a:extLst>
              <a:ext uri="{FF2B5EF4-FFF2-40B4-BE49-F238E27FC236}">
                <a16:creationId xmlns:a16="http://schemas.microsoft.com/office/drawing/2014/main" id="{89202103-2800-A24B-B18D-0715AE52E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043" y="1512895"/>
            <a:ext cx="7002585" cy="3373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215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80E49083-7A0A-E048-A622-61EA12EE0D0F}"/>
              </a:ext>
            </a:extLst>
          </p:cNvPr>
          <p:cNvSpPr>
            <a:spLocks noGrp="1"/>
          </p:cNvSpPr>
          <p:nvPr>
            <p:ph type="title"/>
          </p:nvPr>
        </p:nvSpPr>
        <p:spPr>
          <a:xfrm>
            <a:off x="1530712" y="3575"/>
            <a:ext cx="6177915" cy="638766"/>
          </a:xfrm>
        </p:spPr>
        <p:txBody>
          <a:bodyPr>
            <a:normAutofit/>
          </a:bodyPr>
          <a:lstStyle/>
          <a:p>
            <a:r>
              <a:rPr lang="pt-BR" altLang="en-US" sz="2400" b="1" dirty="0"/>
              <a:t>Definição em </a:t>
            </a:r>
            <a:r>
              <a:rPr lang="pt-BR" altLang="en-US" sz="2400" b="1" dirty="0" err="1"/>
              <a:t>Transfer</a:t>
            </a:r>
            <a:r>
              <a:rPr lang="pt-BR" altLang="en-US" sz="2400" b="1" dirty="0"/>
              <a:t> Learning</a:t>
            </a:r>
            <a:endParaRPr lang="en-US" altLang="en-US" sz="2400" b="1" dirty="0"/>
          </a:p>
        </p:txBody>
      </p:sp>
      <p:sp>
        <p:nvSpPr>
          <p:cNvPr id="5123" name="Rectangle 3">
            <a:extLst>
              <a:ext uri="{FF2B5EF4-FFF2-40B4-BE49-F238E27FC236}">
                <a16:creationId xmlns:a16="http://schemas.microsoft.com/office/drawing/2014/main" id="{3705777D-C4EA-244A-83F3-EC82A85AC5A5}"/>
              </a:ext>
            </a:extLst>
          </p:cNvPr>
          <p:cNvSpPr>
            <a:spLocks noGrp="1" noChangeArrowheads="1"/>
          </p:cNvSpPr>
          <p:nvPr>
            <p:ph type="body" idx="1"/>
          </p:nvPr>
        </p:nvSpPr>
        <p:spPr>
          <a:xfrm>
            <a:off x="1436566" y="952190"/>
            <a:ext cx="6270870" cy="3945809"/>
          </a:xfrm>
        </p:spPr>
        <p:txBody>
          <a:bodyPr/>
          <a:lstStyle/>
          <a:p>
            <a:pPr algn="just">
              <a:lnSpc>
                <a:spcPct val="90000"/>
              </a:lnSpc>
              <a:defRPr/>
            </a:pPr>
            <a:r>
              <a:rPr lang="pt-BR" altLang="en-US" sz="1501" dirty="0"/>
              <a:t>Dado um domínio de origem e tarefa de aprendizado de origem, um domínio de destino e uma tarefa de aprendizado de destino, transferência de aprendizagem visa ajudar a melhorar a aprendizagem do alvo via função preditiva usando o conhecimento de origem, onde:</a:t>
            </a:r>
          </a:p>
          <a:p>
            <a:pPr>
              <a:lnSpc>
                <a:spcPct val="90000"/>
              </a:lnSpc>
              <a:defRPr/>
            </a:pPr>
            <a:endParaRPr lang="pt-BR" altLang="en-US" sz="1501" dirty="0"/>
          </a:p>
          <a:p>
            <a:pPr marL="0" indent="0">
              <a:lnSpc>
                <a:spcPct val="90000"/>
              </a:lnSpc>
              <a:buNone/>
              <a:defRPr/>
            </a:pPr>
            <a:endParaRPr lang="pt-BR" altLang="en-US" sz="1501" dirty="0"/>
          </a:p>
          <a:p>
            <a:pPr>
              <a:lnSpc>
                <a:spcPct val="90000"/>
              </a:lnSpc>
              <a:defRPr/>
            </a:pPr>
            <a:r>
              <a:rPr lang="pt-BR" altLang="en-US" sz="1501" dirty="0"/>
              <a:t>O domínio de origem não é igual ao domínio de destino:</a:t>
            </a:r>
          </a:p>
          <a:p>
            <a:pPr>
              <a:lnSpc>
                <a:spcPct val="90000"/>
              </a:lnSpc>
              <a:defRPr/>
            </a:pPr>
            <a:endParaRPr lang="pt-BR" altLang="en-US" sz="1501" dirty="0"/>
          </a:p>
          <a:p>
            <a:pPr>
              <a:lnSpc>
                <a:spcPct val="90000"/>
              </a:lnSpc>
              <a:defRPr/>
            </a:pPr>
            <a:endParaRPr lang="pt-BR" altLang="en-US" sz="1501" dirty="0"/>
          </a:p>
          <a:p>
            <a:pPr>
              <a:lnSpc>
                <a:spcPct val="90000"/>
              </a:lnSpc>
              <a:defRPr/>
            </a:pPr>
            <a:endParaRPr lang="pt-BR" altLang="en-US" sz="1501" dirty="0"/>
          </a:p>
          <a:p>
            <a:pPr>
              <a:lnSpc>
                <a:spcPct val="90000"/>
              </a:lnSpc>
              <a:defRPr/>
            </a:pPr>
            <a:r>
              <a:rPr lang="pt-BR" altLang="en-US" sz="1501" dirty="0"/>
              <a:t>A tarefa de origem não é igual à tarefa de destino:</a:t>
            </a:r>
          </a:p>
          <a:p>
            <a:pPr>
              <a:lnSpc>
                <a:spcPct val="90000"/>
              </a:lnSpc>
              <a:defRPr/>
            </a:pPr>
            <a:endParaRPr lang="en-US" altLang="en-US" dirty="0"/>
          </a:p>
        </p:txBody>
      </p:sp>
      <p:pic>
        <p:nvPicPr>
          <p:cNvPr id="48131" name="Picture 2">
            <a:extLst>
              <a:ext uri="{FF2B5EF4-FFF2-40B4-BE49-F238E27FC236}">
                <a16:creationId xmlns:a16="http://schemas.microsoft.com/office/drawing/2014/main" id="{765CFB7F-61FD-1B4C-B253-23BA532C0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8876" y="2603327"/>
            <a:ext cx="1723238" cy="64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3">
            <a:extLst>
              <a:ext uri="{FF2B5EF4-FFF2-40B4-BE49-F238E27FC236}">
                <a16:creationId xmlns:a16="http://schemas.microsoft.com/office/drawing/2014/main" id="{D33A9753-BA6B-F744-B27F-FB2EF0A14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211" y="3946732"/>
            <a:ext cx="1358569" cy="55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0073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3">
            <a:extLst>
              <a:ext uri="{FF2B5EF4-FFF2-40B4-BE49-F238E27FC236}">
                <a16:creationId xmlns:a16="http://schemas.microsoft.com/office/drawing/2014/main" id="{F0B719FF-4422-1448-ACC8-53518FB71D36}"/>
              </a:ext>
            </a:extLst>
          </p:cNvPr>
          <p:cNvSpPr>
            <a:spLocks noGrp="1"/>
          </p:cNvSpPr>
          <p:nvPr>
            <p:ph type="body" idx="1"/>
          </p:nvPr>
        </p:nvSpPr>
        <p:spPr>
          <a:xfrm>
            <a:off x="1436566" y="818717"/>
            <a:ext cx="6270870" cy="3945809"/>
          </a:xfrm>
        </p:spPr>
        <p:txBody>
          <a:bodyPr/>
          <a:lstStyle/>
          <a:p>
            <a:pPr>
              <a:lnSpc>
                <a:spcPct val="90000"/>
              </a:lnSpc>
            </a:pPr>
            <a:endParaRPr lang="pt-BR" altLang="en-US"/>
          </a:p>
          <a:p>
            <a:pPr>
              <a:lnSpc>
                <a:spcPct val="90000"/>
              </a:lnSpc>
            </a:pPr>
            <a:r>
              <a:rPr lang="pt-BR" altLang="en-US" sz="1802"/>
              <a:t>Diferenças de domínio:</a:t>
            </a:r>
          </a:p>
          <a:p>
            <a:pPr>
              <a:lnSpc>
                <a:spcPct val="90000"/>
              </a:lnSpc>
            </a:pPr>
            <a:endParaRPr lang="pt-BR" altLang="en-US" sz="1501"/>
          </a:p>
          <a:p>
            <a:pPr>
              <a:lnSpc>
                <a:spcPct val="90000"/>
              </a:lnSpc>
            </a:pPr>
            <a:endParaRPr lang="pt-BR" altLang="en-US" sz="1501"/>
          </a:p>
          <a:p>
            <a:pPr>
              <a:lnSpc>
                <a:spcPct val="90000"/>
              </a:lnSpc>
            </a:pPr>
            <a:endParaRPr lang="pt-BR" altLang="en-US" sz="1501"/>
          </a:p>
          <a:p>
            <a:pPr>
              <a:lnSpc>
                <a:spcPct val="90000"/>
              </a:lnSpc>
            </a:pPr>
            <a:endParaRPr lang="pt-BR" altLang="en-US" sz="1501"/>
          </a:p>
          <a:p>
            <a:pPr>
              <a:lnSpc>
                <a:spcPct val="90000"/>
              </a:lnSpc>
            </a:pPr>
            <a:endParaRPr lang="pt-BR" altLang="en-US" sz="1501"/>
          </a:p>
          <a:p>
            <a:pPr>
              <a:lnSpc>
                <a:spcPct val="90000"/>
              </a:lnSpc>
            </a:pPr>
            <a:endParaRPr lang="pt-BR" altLang="en-US" sz="1501"/>
          </a:p>
          <a:p>
            <a:pPr>
              <a:lnSpc>
                <a:spcPct val="90000"/>
              </a:lnSpc>
            </a:pPr>
            <a:r>
              <a:rPr lang="pt-BR" altLang="en-US" sz="1802"/>
              <a:t>Diferenças de tarefas:</a:t>
            </a:r>
          </a:p>
          <a:p>
            <a:pPr>
              <a:lnSpc>
                <a:spcPct val="90000"/>
              </a:lnSpc>
            </a:pPr>
            <a:endParaRPr lang="en-US" altLang="en-US"/>
          </a:p>
        </p:txBody>
      </p:sp>
      <p:pic>
        <p:nvPicPr>
          <p:cNvPr id="49154" name="Picture 2">
            <a:extLst>
              <a:ext uri="{FF2B5EF4-FFF2-40B4-BE49-F238E27FC236}">
                <a16:creationId xmlns:a16="http://schemas.microsoft.com/office/drawing/2014/main" id="{25735C62-A9C2-8046-9F92-C992B8976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614" y="1708937"/>
            <a:ext cx="5362773" cy="90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3">
            <a:extLst>
              <a:ext uri="{FF2B5EF4-FFF2-40B4-BE49-F238E27FC236}">
                <a16:creationId xmlns:a16="http://schemas.microsoft.com/office/drawing/2014/main" id="{D27E9BE4-71D2-F24B-82F1-EFB55525A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566" y="3507254"/>
            <a:ext cx="6270870" cy="96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599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6842E55C-EB0D-3541-9470-DECFFB544D18}"/>
              </a:ext>
            </a:extLst>
          </p:cNvPr>
          <p:cNvSpPr>
            <a:spLocks noGrp="1"/>
          </p:cNvSpPr>
          <p:nvPr>
            <p:ph type="title"/>
          </p:nvPr>
        </p:nvSpPr>
        <p:spPr>
          <a:xfrm>
            <a:off x="1545012" y="195444"/>
            <a:ext cx="5459304" cy="378969"/>
          </a:xfrm>
        </p:spPr>
        <p:txBody>
          <a:bodyPr>
            <a:noAutofit/>
          </a:bodyPr>
          <a:lstStyle/>
          <a:p>
            <a:r>
              <a:rPr lang="en-GB" altLang="en-US" sz="2400" b="1" dirty="0" err="1"/>
              <a:t>Questões</a:t>
            </a:r>
            <a:r>
              <a:rPr lang="en-GB" altLang="en-US" sz="2400" b="1" dirty="0"/>
              <a:t> a se </a:t>
            </a:r>
            <a:r>
              <a:rPr lang="en-GB" altLang="en-US" sz="2400" b="1" dirty="0" err="1"/>
              <a:t>considerar</a:t>
            </a:r>
            <a:endParaRPr lang="en-US" altLang="en-US" sz="2400" b="1" dirty="0"/>
          </a:p>
        </p:txBody>
      </p:sp>
      <p:sp>
        <p:nvSpPr>
          <p:cNvPr id="50178" name="Rectangle 3">
            <a:extLst>
              <a:ext uri="{FF2B5EF4-FFF2-40B4-BE49-F238E27FC236}">
                <a16:creationId xmlns:a16="http://schemas.microsoft.com/office/drawing/2014/main" id="{AEAF6DD3-8528-004F-B6E6-88511F5D7B1A}"/>
              </a:ext>
            </a:extLst>
          </p:cNvPr>
          <p:cNvSpPr>
            <a:spLocks noGrp="1"/>
          </p:cNvSpPr>
          <p:nvPr>
            <p:ph type="body" idx="1"/>
          </p:nvPr>
        </p:nvSpPr>
        <p:spPr>
          <a:xfrm>
            <a:off x="1328118" y="1222712"/>
            <a:ext cx="6487764" cy="3686013"/>
          </a:xfrm>
        </p:spPr>
        <p:txBody>
          <a:bodyPr/>
          <a:lstStyle/>
          <a:p>
            <a:pPr marL="457627" indent="-457627"/>
            <a:r>
              <a:rPr lang="pt-BR" altLang="en-US" sz="1802"/>
              <a:t>O que transferir</a:t>
            </a:r>
          </a:p>
          <a:p>
            <a:pPr marL="663797" lvl="1" indent="-457627"/>
            <a:r>
              <a:rPr lang="pt-BR" altLang="en-US" sz="1802"/>
              <a:t>Instâncias? Modelos? Características?</a:t>
            </a:r>
          </a:p>
          <a:p>
            <a:pPr marL="457627" indent="-457627"/>
            <a:r>
              <a:rPr lang="pt-BR" altLang="en-US" sz="1802"/>
              <a:t>Como transferir</a:t>
            </a:r>
          </a:p>
          <a:p>
            <a:pPr marL="869967" lvl="2" indent="-457627"/>
            <a:r>
              <a:rPr lang="pt-BR" altLang="en-US"/>
              <a:t>Instâncias de peso;</a:t>
            </a:r>
          </a:p>
          <a:p>
            <a:pPr marL="869967" lvl="2" indent="-457627"/>
            <a:r>
              <a:rPr lang="pt-BR" altLang="en-US"/>
              <a:t>Unificação de recursos;</a:t>
            </a:r>
          </a:p>
          <a:p>
            <a:pPr marL="869967" lvl="2" indent="-457627"/>
            <a:r>
              <a:rPr lang="pt-BR" altLang="en-US"/>
              <a:t>Mapeamento de modelos.</a:t>
            </a:r>
          </a:p>
          <a:p>
            <a:pPr marL="457627" indent="-457627"/>
            <a:r>
              <a:rPr lang="pt-BR" altLang="en-US" sz="1802"/>
              <a:t>Quando transferir e em quais situações?</a:t>
            </a:r>
          </a:p>
          <a:p>
            <a:pPr marL="663797" lvl="1" indent="-457627"/>
            <a:r>
              <a:rPr lang="pt-BR" altLang="en-US" sz="1802"/>
              <a:t>Mais rápido transferir ou retreinar?</a:t>
            </a:r>
          </a:p>
        </p:txBody>
      </p:sp>
    </p:spTree>
    <p:extLst>
      <p:ext uri="{BB962C8B-B14F-4D97-AF65-F5344CB8AC3E}">
        <p14:creationId xmlns:p14="http://schemas.microsoft.com/office/powerpoint/2010/main" val="1247759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208686AF-140F-674C-AC55-FCCAC7CA8497}"/>
              </a:ext>
            </a:extLst>
          </p:cNvPr>
          <p:cNvSpPr>
            <a:spLocks noGrp="1"/>
          </p:cNvSpPr>
          <p:nvPr>
            <p:ph type="title"/>
          </p:nvPr>
        </p:nvSpPr>
        <p:spPr>
          <a:xfrm>
            <a:off x="1545012" y="195444"/>
            <a:ext cx="5459304" cy="378969"/>
          </a:xfrm>
        </p:spPr>
        <p:txBody>
          <a:bodyPr>
            <a:noAutofit/>
          </a:bodyPr>
          <a:lstStyle/>
          <a:p>
            <a:r>
              <a:rPr lang="en-GB" altLang="en-US" sz="2400" b="1" dirty="0" err="1"/>
              <a:t>Diferentes</a:t>
            </a:r>
            <a:r>
              <a:rPr lang="en-GB" altLang="en-US" sz="2400" b="1" dirty="0"/>
              <a:t> </a:t>
            </a:r>
            <a:r>
              <a:rPr lang="en-GB" altLang="en-US" sz="2400" b="1" dirty="0" err="1"/>
              <a:t>Distribuições</a:t>
            </a:r>
            <a:endParaRPr lang="en-US" altLang="en-US" sz="2400" b="1" dirty="0"/>
          </a:p>
        </p:txBody>
      </p:sp>
      <p:sp>
        <p:nvSpPr>
          <p:cNvPr id="51202" name="Rectangle 3">
            <a:extLst>
              <a:ext uri="{FF2B5EF4-FFF2-40B4-BE49-F238E27FC236}">
                <a16:creationId xmlns:a16="http://schemas.microsoft.com/office/drawing/2014/main" id="{6BF7F3E5-58D8-B341-A179-A131C6FF6DE1}"/>
              </a:ext>
            </a:extLst>
          </p:cNvPr>
          <p:cNvSpPr>
            <a:spLocks noGrp="1"/>
          </p:cNvSpPr>
          <p:nvPr>
            <p:ph type="body" idx="1"/>
          </p:nvPr>
        </p:nvSpPr>
        <p:spPr>
          <a:xfrm>
            <a:off x="1328118" y="1007010"/>
            <a:ext cx="6487764" cy="3684821"/>
          </a:xfrm>
        </p:spPr>
        <p:txBody>
          <a:bodyPr/>
          <a:lstStyle/>
          <a:p>
            <a:pPr>
              <a:lnSpc>
                <a:spcPct val="90000"/>
              </a:lnSpc>
            </a:pPr>
            <a:endParaRPr lang="pt-BR" altLang="en-US" sz="1802"/>
          </a:p>
          <a:p>
            <a:pPr>
              <a:lnSpc>
                <a:spcPct val="90000"/>
              </a:lnSpc>
            </a:pPr>
            <a:r>
              <a:rPr lang="pt-BR" altLang="en-US" sz="1802"/>
              <a:t>Exemplo: classificação de documentos da </a:t>
            </a:r>
            <a:r>
              <a:rPr lang="pt-BR" altLang="en-US" sz="1802" i="1"/>
              <a:t>web</a:t>
            </a:r>
            <a:r>
              <a:rPr lang="pt-BR" altLang="en-US" sz="1802"/>
              <a:t> em importantes ou não:</a:t>
            </a:r>
          </a:p>
          <a:p>
            <a:pPr lvl="1">
              <a:lnSpc>
                <a:spcPct val="90000"/>
              </a:lnSpc>
            </a:pPr>
            <a:r>
              <a:rPr lang="pt-BR" altLang="en-US" sz="1802"/>
              <a:t>Documentos em diferentes domínios possuem o mesmo espaço de recurso. A partir de </a:t>
            </a:r>
            <a:r>
              <a:rPr lang="pt-BR" altLang="en-US" sz="1802" i="1"/>
              <a:t>bag of words</a:t>
            </a:r>
            <a:r>
              <a:rPr lang="pt-BR" altLang="en-US" sz="1802"/>
              <a:t> pode-se verificar a frequência de cada termo;</a:t>
            </a:r>
          </a:p>
          <a:p>
            <a:pPr lvl="1">
              <a:lnSpc>
                <a:spcPct val="90000"/>
              </a:lnSpc>
            </a:pPr>
            <a:r>
              <a:rPr lang="pt-BR" altLang="en-US" sz="1802"/>
              <a:t>No entanto, as palavras têm diferentes freqüências em domínios diferentes;</a:t>
            </a:r>
          </a:p>
          <a:p>
            <a:pPr lvl="1">
              <a:lnSpc>
                <a:spcPct val="90000"/>
              </a:lnSpc>
            </a:pPr>
            <a:r>
              <a:rPr lang="pt-BR" altLang="en-US" sz="1802"/>
              <a:t>A distribuição de recursos é diferente.</a:t>
            </a:r>
          </a:p>
          <a:p>
            <a:pPr lvl="1">
              <a:lnSpc>
                <a:spcPct val="90000"/>
              </a:lnSpc>
            </a:pPr>
            <a:endParaRPr lang="pt-BR" altLang="en-US" sz="1802"/>
          </a:p>
          <a:p>
            <a:pPr>
              <a:lnSpc>
                <a:spcPct val="90000"/>
              </a:lnSpc>
            </a:pPr>
            <a:r>
              <a:rPr lang="pt-BR" altLang="en-US" sz="1802"/>
              <a:t>Então se modificam as instâncias.</a:t>
            </a:r>
            <a:endParaRPr lang="en-US" altLang="en-US" sz="1802"/>
          </a:p>
        </p:txBody>
      </p:sp>
    </p:spTree>
    <p:extLst>
      <p:ext uri="{BB962C8B-B14F-4D97-AF65-F5344CB8AC3E}">
        <p14:creationId xmlns:p14="http://schemas.microsoft.com/office/powerpoint/2010/main" val="4131017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66FD2A8B-9537-2D4E-B07F-B4155801D470}"/>
              </a:ext>
            </a:extLst>
          </p:cNvPr>
          <p:cNvSpPr>
            <a:spLocks noGrp="1"/>
          </p:cNvSpPr>
          <p:nvPr>
            <p:ph type="title"/>
          </p:nvPr>
        </p:nvSpPr>
        <p:spPr>
          <a:xfrm>
            <a:off x="1515220" y="10726"/>
            <a:ext cx="6177915" cy="692393"/>
          </a:xfrm>
        </p:spPr>
        <p:txBody>
          <a:bodyPr>
            <a:normAutofit/>
          </a:bodyPr>
          <a:lstStyle/>
          <a:p>
            <a:r>
              <a:rPr lang="en-US" altLang="en-US" sz="2400" b="1" dirty="0" err="1"/>
              <a:t>Adaboost</a:t>
            </a:r>
            <a:endParaRPr lang="en-GB" altLang="en-US" sz="2400" b="1" dirty="0"/>
          </a:p>
        </p:txBody>
      </p:sp>
      <p:sp>
        <p:nvSpPr>
          <p:cNvPr id="53250" name="Rectangle 3">
            <a:extLst>
              <a:ext uri="{FF2B5EF4-FFF2-40B4-BE49-F238E27FC236}">
                <a16:creationId xmlns:a16="http://schemas.microsoft.com/office/drawing/2014/main" id="{48AFC87E-9178-DF4C-BBD3-C1C8D5757BC3}"/>
              </a:ext>
            </a:extLst>
          </p:cNvPr>
          <p:cNvSpPr>
            <a:spLocks noGrp="1"/>
          </p:cNvSpPr>
          <p:nvPr>
            <p:ph type="body" idx="1"/>
          </p:nvPr>
        </p:nvSpPr>
        <p:spPr>
          <a:xfrm>
            <a:off x="1515220" y="1222713"/>
            <a:ext cx="6177915" cy="3397615"/>
          </a:xfrm>
        </p:spPr>
        <p:txBody>
          <a:bodyPr/>
          <a:lstStyle/>
          <a:p>
            <a:pPr>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Idéia:</a:t>
            </a:r>
          </a:p>
          <a:p>
            <a:pPr>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Recarregar iterativamente amostras de fontes de forma que:</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Se reduza o efeito de instâncias de origem "ruins“;</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Se incentivar o efeito de instâncias de origem "boas“.</a:t>
            </a:r>
          </a:p>
          <a:p>
            <a:pPr>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endParaRPr lang="pt-BR" altLang="en-US" sz="1802"/>
          </a:p>
          <a:p>
            <a:pPr>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Requer:</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Conjunto de dados rotulados da tarefa de origem;</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Conjunto de dados rotulados de tarefas de destino muito pequeno;</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Conjunto de dados de destino não rotulados;</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“Base learner”.</a:t>
            </a:r>
            <a:endParaRPr lang="en-GB" altLang="en-US" sz="1802"/>
          </a:p>
        </p:txBody>
      </p:sp>
    </p:spTree>
    <p:extLst>
      <p:ext uri="{BB962C8B-B14F-4D97-AF65-F5344CB8AC3E}">
        <p14:creationId xmlns:p14="http://schemas.microsoft.com/office/powerpoint/2010/main" val="3494461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3C0ACF36-08AB-3646-8E88-CF13D2F286E6}"/>
              </a:ext>
            </a:extLst>
          </p:cNvPr>
          <p:cNvSpPr>
            <a:spLocks noGrp="1"/>
          </p:cNvSpPr>
          <p:nvPr>
            <p:ph type="title"/>
          </p:nvPr>
        </p:nvSpPr>
        <p:spPr>
          <a:xfrm>
            <a:off x="1461591" y="0"/>
            <a:ext cx="6177915" cy="692394"/>
          </a:xfrm>
        </p:spPr>
        <p:txBody>
          <a:bodyPr>
            <a:normAutofit/>
          </a:bodyPr>
          <a:lstStyle/>
          <a:p>
            <a:r>
              <a:rPr lang="en-US" altLang="en-US" sz="2400" b="1" dirty="0" err="1"/>
              <a:t>Transferência</a:t>
            </a:r>
            <a:r>
              <a:rPr lang="en-US" altLang="en-US" sz="2400" b="1" dirty="0"/>
              <a:t> de </a:t>
            </a:r>
            <a:r>
              <a:rPr lang="en-US" altLang="en-US" sz="2400" b="1" dirty="0" err="1"/>
              <a:t>Atributos</a:t>
            </a:r>
            <a:endParaRPr lang="en-GB" altLang="en-US" sz="2400" b="1" dirty="0"/>
          </a:p>
        </p:txBody>
      </p:sp>
      <p:sp>
        <p:nvSpPr>
          <p:cNvPr id="54274" name="Rectangle 3">
            <a:extLst>
              <a:ext uri="{FF2B5EF4-FFF2-40B4-BE49-F238E27FC236}">
                <a16:creationId xmlns:a16="http://schemas.microsoft.com/office/drawing/2014/main" id="{4086A086-0410-9044-BD1B-8705FAE706C5}"/>
              </a:ext>
            </a:extLst>
          </p:cNvPr>
          <p:cNvSpPr>
            <a:spLocks noGrp="1"/>
          </p:cNvSpPr>
          <p:nvPr>
            <p:ph type="body" idx="1"/>
          </p:nvPr>
        </p:nvSpPr>
        <p:spPr>
          <a:xfrm>
            <a:off x="1475892" y="898563"/>
            <a:ext cx="6177915" cy="3397615"/>
          </a:xfrm>
        </p:spPr>
        <p:txBody>
          <a:bodyPr/>
          <a:lstStyle/>
          <a:p>
            <a:pPr>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Muitos métodos:</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Construção de recursos supervisionados;</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Construção de recurso não supervisionado;</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endParaRPr lang="pt-BR" altLang="en-US" sz="1802"/>
          </a:p>
          <a:p>
            <a:pPr>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Abordagem baseada em informações relacionais.</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Suponha que algumas relações entre objetos (isto é, instâncias) são semelhantes entre domínios ou tarefas;</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Se esses relacionamentos comuns puderem ser extraídos, eles podem ser usados para conhecimento;</a:t>
            </a:r>
          </a:p>
          <a:p>
            <a:pPr lvl="1">
              <a:lnSpc>
                <a:spcPct val="90000"/>
              </a:lnSpc>
              <a:buClr>
                <a:srgbClr val="727CA3"/>
              </a:buClr>
              <a:tabLst>
                <a:tab pos="253840" algn="l"/>
                <a:tab pos="332495" algn="l"/>
                <a:tab pos="669756" algn="l"/>
                <a:tab pos="1007018" algn="l"/>
                <a:tab pos="1344278" algn="l"/>
                <a:tab pos="1681540" algn="l"/>
                <a:tab pos="2018801" algn="l"/>
                <a:tab pos="2356063" algn="l"/>
                <a:tab pos="2693324" algn="l"/>
                <a:tab pos="3030586" algn="l"/>
                <a:tab pos="3367847" algn="l"/>
                <a:tab pos="3705108" algn="l"/>
                <a:tab pos="4042369" algn="l"/>
                <a:tab pos="4379631" algn="l"/>
                <a:tab pos="4716892" algn="l"/>
                <a:tab pos="5054154" algn="l"/>
                <a:tab pos="5391415" algn="l"/>
                <a:tab pos="5728677" algn="l"/>
                <a:tab pos="6065938" algn="l"/>
                <a:tab pos="6403199" algn="l"/>
                <a:tab pos="6740460" algn="l"/>
              </a:tabLst>
            </a:pPr>
            <a:r>
              <a:rPr lang="pt-BR" altLang="en-US" sz="1802"/>
              <a:t>Crie uma representação de conhecimento de segunda ordem como nossa modelo.</a:t>
            </a:r>
            <a:endParaRPr lang="en-GB" altLang="en-US" sz="1802"/>
          </a:p>
        </p:txBody>
      </p:sp>
    </p:spTree>
    <p:extLst>
      <p:ext uri="{BB962C8B-B14F-4D97-AF65-F5344CB8AC3E}">
        <p14:creationId xmlns:p14="http://schemas.microsoft.com/office/powerpoint/2010/main" val="4240296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a:extLst>
              <a:ext uri="{FF2B5EF4-FFF2-40B4-BE49-F238E27FC236}">
                <a16:creationId xmlns:a16="http://schemas.microsoft.com/office/drawing/2014/main" id="{0EDC4A45-9947-2C41-B481-A85E705C8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25" y="160884"/>
            <a:ext cx="6864350" cy="482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6456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1F3FA1A8-F881-CA4D-B626-F2E1E190B188}"/>
              </a:ext>
            </a:extLst>
          </p:cNvPr>
          <p:cNvSpPr>
            <a:spLocks noGrp="1"/>
          </p:cNvSpPr>
          <p:nvPr>
            <p:ph type="title"/>
          </p:nvPr>
        </p:nvSpPr>
        <p:spPr>
          <a:xfrm>
            <a:off x="1276012" y="207019"/>
            <a:ext cx="6673013" cy="378969"/>
          </a:xfrm>
        </p:spPr>
        <p:txBody>
          <a:bodyPr>
            <a:noAutofit/>
          </a:bodyPr>
          <a:lstStyle/>
          <a:p>
            <a:r>
              <a:rPr lang="en-US" altLang="en-US" sz="2400" b="1" dirty="0"/>
              <a:t>DEMO –  Transfer Learning com </a:t>
            </a:r>
            <a:r>
              <a:rPr lang="en-US" altLang="en-US" sz="2400" b="1" dirty="0" err="1"/>
              <a:t>Keras</a:t>
            </a:r>
            <a:r>
              <a:rPr lang="en-US" altLang="en-US" sz="2400" b="1" dirty="0"/>
              <a:t> + VGG-16</a:t>
            </a:r>
          </a:p>
        </p:txBody>
      </p:sp>
      <p:pic>
        <p:nvPicPr>
          <p:cNvPr id="56322" name="Picture 3">
            <a:extLst>
              <a:ext uri="{FF2B5EF4-FFF2-40B4-BE49-F238E27FC236}">
                <a16:creationId xmlns:a16="http://schemas.microsoft.com/office/drawing/2014/main" id="{E0F1248E-9169-5D4F-894D-3932B64FD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838" y="747005"/>
            <a:ext cx="5971417" cy="430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4936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Imagem 3" descr="Screen Shot 2019-04-11 at 13.04.39.png">
            <a:extLst>
              <a:ext uri="{FF2B5EF4-FFF2-40B4-BE49-F238E27FC236}">
                <a16:creationId xmlns:a16="http://schemas.microsoft.com/office/drawing/2014/main" id="{D3F3705E-63EA-B247-BABB-A72DFC76AB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1641" y="243471"/>
            <a:ext cx="6740077" cy="464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390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TextBox 59"/>
          <p:cNvSpPr txBox="1"/>
          <p:nvPr/>
        </p:nvSpPr>
        <p:spPr>
          <a:xfrm>
            <a:off x="605822" y="555773"/>
            <a:ext cx="4155882" cy="369332"/>
          </a:xfrm>
          <a:prstGeom prst="rect">
            <a:avLst/>
          </a:prstGeom>
          <a:noFill/>
        </p:spPr>
        <p:txBody>
          <a:bodyPr wrap="square" rtlCol="0">
            <a:spAutoFit/>
          </a:bodyPr>
          <a:lstStyle/>
          <a:p>
            <a:r>
              <a:rPr lang="pt-BR" dirty="0">
                <a:solidFill>
                  <a:srgbClr val="626E73"/>
                </a:solidFill>
                <a:latin typeface="Gotham HTF Bold"/>
                <a:cs typeface="Gotham HTF Bold"/>
              </a:rPr>
              <a:t>TÓPICOS</a:t>
            </a:r>
            <a:endParaRPr lang="pt-BR" dirty="0">
              <a:solidFill>
                <a:srgbClr val="626E73"/>
              </a:solidFill>
              <a:latin typeface="Gotham HTF Light"/>
              <a:cs typeface="Gotham HTF Light"/>
            </a:endParaRPr>
          </a:p>
        </p:txBody>
      </p:sp>
      <p:cxnSp>
        <p:nvCxnSpPr>
          <p:cNvPr id="61" name="Straight Connector 60"/>
          <p:cNvCxnSpPr/>
          <p:nvPr/>
        </p:nvCxnSpPr>
        <p:spPr>
          <a:xfrm>
            <a:off x="725161" y="1069608"/>
            <a:ext cx="343360" cy="0"/>
          </a:xfrm>
          <a:prstGeom prst="line">
            <a:avLst/>
          </a:prstGeom>
          <a:ln w="508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2271587" y="1678322"/>
            <a:ext cx="2179841" cy="729623"/>
          </a:xfrm>
          <a:prstGeom prst="rect">
            <a:avLst/>
          </a:prstGeom>
          <a:noFill/>
        </p:spPr>
        <p:txBody>
          <a:bodyPr wrap="square" rtlCol="0">
            <a:spAutoFit/>
          </a:bodyPr>
          <a:lstStyle/>
          <a:p>
            <a:pPr>
              <a:lnSpc>
                <a:spcPct val="130000"/>
              </a:lnSpc>
            </a:pPr>
            <a:r>
              <a:rPr lang="pt-BR" sz="1100" dirty="0" err="1">
                <a:solidFill>
                  <a:srgbClr val="ED145B"/>
                </a:solidFill>
                <a:latin typeface="Roboto Light"/>
                <a:cs typeface="Roboto Light"/>
              </a:rPr>
              <a:t>Transfer</a:t>
            </a:r>
            <a:r>
              <a:rPr lang="pt-BR" sz="1100" dirty="0">
                <a:solidFill>
                  <a:srgbClr val="ED145B"/>
                </a:solidFill>
                <a:latin typeface="Roboto Light"/>
                <a:cs typeface="Roboto Light"/>
              </a:rPr>
              <a:t> Learning</a:t>
            </a:r>
          </a:p>
          <a:p>
            <a:pPr>
              <a:lnSpc>
                <a:spcPct val="130000"/>
              </a:lnSpc>
            </a:pPr>
            <a:r>
              <a:rPr lang="pt-BR" sz="1100" dirty="0">
                <a:latin typeface="Roboto Light"/>
                <a:cs typeface="Roboto Light"/>
              </a:rPr>
              <a:t>O que é, estrutura, o que transferir e modelagem.</a:t>
            </a:r>
          </a:p>
        </p:txBody>
      </p:sp>
      <p:cxnSp>
        <p:nvCxnSpPr>
          <p:cNvPr id="63" name="Straight Connector 62"/>
          <p:cNvCxnSpPr>
            <a:cxnSpLocks/>
          </p:cNvCxnSpPr>
          <p:nvPr/>
        </p:nvCxnSpPr>
        <p:spPr>
          <a:xfrm>
            <a:off x="130629" y="2926360"/>
            <a:ext cx="4106254" cy="0"/>
          </a:xfrm>
          <a:prstGeom prst="line">
            <a:avLst/>
          </a:prstGeom>
          <a:ln w="12700">
            <a:solidFill>
              <a:srgbClr val="4B555A"/>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cxnSpLocks/>
          </p:cNvCxnSpPr>
          <p:nvPr/>
        </p:nvCxnSpPr>
        <p:spPr>
          <a:xfrm>
            <a:off x="4761712" y="2926360"/>
            <a:ext cx="4255859" cy="0"/>
          </a:xfrm>
          <a:prstGeom prst="line">
            <a:avLst/>
          </a:prstGeom>
          <a:ln w="12700">
            <a:solidFill>
              <a:srgbClr val="4B555A"/>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2271587" y="3336991"/>
            <a:ext cx="2179841" cy="289503"/>
          </a:xfrm>
          <a:prstGeom prst="rect">
            <a:avLst/>
          </a:prstGeom>
          <a:noFill/>
        </p:spPr>
        <p:txBody>
          <a:bodyPr wrap="square" rtlCol="0">
            <a:spAutoFit/>
          </a:bodyPr>
          <a:lstStyle/>
          <a:p>
            <a:pPr>
              <a:lnSpc>
                <a:spcPct val="130000"/>
              </a:lnSpc>
            </a:pPr>
            <a:r>
              <a:rPr lang="pt-BR" sz="1100" dirty="0">
                <a:solidFill>
                  <a:srgbClr val="ED145B"/>
                </a:solidFill>
                <a:latin typeface="Roboto Light"/>
                <a:cs typeface="Roboto Light"/>
              </a:rPr>
              <a:t>GAN </a:t>
            </a:r>
            <a:r>
              <a:rPr lang="pt-BR" sz="1100" dirty="0" err="1">
                <a:solidFill>
                  <a:srgbClr val="ED145B"/>
                </a:solidFill>
                <a:latin typeface="Roboto Light"/>
                <a:cs typeface="Roboto Light"/>
              </a:rPr>
              <a:t>Usecases</a:t>
            </a:r>
            <a:r>
              <a:rPr lang="pt-BR" sz="1100" dirty="0">
                <a:solidFill>
                  <a:srgbClr val="ED145B"/>
                </a:solidFill>
                <a:latin typeface="Roboto Light"/>
                <a:cs typeface="Roboto Light"/>
              </a:rPr>
              <a:t> – </a:t>
            </a:r>
            <a:r>
              <a:rPr lang="pt-BR" sz="1100" dirty="0" err="1">
                <a:solidFill>
                  <a:srgbClr val="ED145B"/>
                </a:solidFill>
                <a:latin typeface="Roboto Light"/>
                <a:cs typeface="Roboto Light"/>
              </a:rPr>
              <a:t>Deep</a:t>
            </a:r>
            <a:r>
              <a:rPr lang="pt-BR" sz="1100" dirty="0">
                <a:solidFill>
                  <a:srgbClr val="ED145B"/>
                </a:solidFill>
                <a:latin typeface="Roboto Light"/>
                <a:cs typeface="Roboto Light"/>
              </a:rPr>
              <a:t> </a:t>
            </a:r>
            <a:r>
              <a:rPr lang="pt-BR" sz="1100" dirty="0" err="1">
                <a:solidFill>
                  <a:srgbClr val="ED145B"/>
                </a:solidFill>
                <a:latin typeface="Roboto Light"/>
                <a:cs typeface="Roboto Light"/>
              </a:rPr>
              <a:t>Fakes</a:t>
            </a:r>
            <a:endParaRPr lang="pt-BR" sz="1100" dirty="0">
              <a:solidFill>
                <a:srgbClr val="ED145B"/>
              </a:solidFill>
              <a:latin typeface="Roboto Light"/>
              <a:cs typeface="Roboto Light"/>
            </a:endParaRPr>
          </a:p>
        </p:txBody>
      </p:sp>
      <p:sp>
        <p:nvSpPr>
          <p:cNvPr id="72" name="TextBox 71"/>
          <p:cNvSpPr txBox="1"/>
          <p:nvPr/>
        </p:nvSpPr>
        <p:spPr>
          <a:xfrm>
            <a:off x="6837730" y="1678322"/>
            <a:ext cx="2179841" cy="509563"/>
          </a:xfrm>
          <a:prstGeom prst="rect">
            <a:avLst/>
          </a:prstGeom>
          <a:noFill/>
        </p:spPr>
        <p:txBody>
          <a:bodyPr wrap="square" rtlCol="0">
            <a:spAutoFit/>
          </a:bodyPr>
          <a:lstStyle/>
          <a:p>
            <a:pPr>
              <a:lnSpc>
                <a:spcPct val="130000"/>
              </a:lnSpc>
            </a:pPr>
            <a:r>
              <a:rPr lang="pt-BR" sz="1100" dirty="0">
                <a:solidFill>
                  <a:srgbClr val="ED145B"/>
                </a:solidFill>
                <a:latin typeface="Roboto Light"/>
                <a:cs typeface="Roboto Light"/>
              </a:rPr>
              <a:t>GAN </a:t>
            </a:r>
            <a:r>
              <a:rPr lang="pt-BR" sz="1100" dirty="0" err="1">
                <a:solidFill>
                  <a:srgbClr val="ED145B"/>
                </a:solidFill>
                <a:latin typeface="Roboto Light"/>
                <a:cs typeface="Roboto Light"/>
              </a:rPr>
              <a:t>Usecases</a:t>
            </a:r>
            <a:r>
              <a:rPr lang="pt-BR" sz="1100" dirty="0">
                <a:solidFill>
                  <a:srgbClr val="ED145B"/>
                </a:solidFill>
                <a:latin typeface="Roboto Light"/>
                <a:cs typeface="Roboto Light"/>
              </a:rPr>
              <a:t> – </a:t>
            </a:r>
            <a:r>
              <a:rPr lang="pt-BR" sz="1100" dirty="0" err="1">
                <a:solidFill>
                  <a:srgbClr val="ED145B"/>
                </a:solidFill>
                <a:latin typeface="Roboto Light"/>
                <a:cs typeface="Roboto Light"/>
              </a:rPr>
              <a:t>Colorization</a:t>
            </a:r>
            <a:endParaRPr lang="pt-BR" sz="1100" dirty="0">
              <a:solidFill>
                <a:srgbClr val="ED145B"/>
              </a:solidFill>
              <a:latin typeface="Roboto Light"/>
              <a:cs typeface="Roboto Light"/>
            </a:endParaRPr>
          </a:p>
          <a:p>
            <a:pPr>
              <a:lnSpc>
                <a:spcPct val="130000"/>
              </a:lnSpc>
            </a:pPr>
            <a:r>
              <a:rPr lang="pt-BR" sz="1100" dirty="0">
                <a:latin typeface="Roboto Light"/>
                <a:cs typeface="Roboto Light"/>
              </a:rPr>
              <a:t>De </a:t>
            </a:r>
            <a:r>
              <a:rPr lang="pt-BR" sz="1100" dirty="0" err="1">
                <a:latin typeface="Roboto Light"/>
                <a:cs typeface="Roboto Light"/>
              </a:rPr>
              <a:t>Oldfy</a:t>
            </a:r>
            <a:r>
              <a:rPr lang="pt-BR" sz="1100" dirty="0">
                <a:latin typeface="Roboto Light"/>
                <a:cs typeface="Roboto Light"/>
              </a:rPr>
              <a:t>, Self </a:t>
            </a:r>
            <a:r>
              <a:rPr lang="pt-BR" sz="1100" dirty="0" err="1">
                <a:latin typeface="Roboto Light"/>
                <a:cs typeface="Roboto Light"/>
              </a:rPr>
              <a:t>Attetion</a:t>
            </a:r>
            <a:r>
              <a:rPr lang="pt-BR" sz="1100" dirty="0">
                <a:latin typeface="Roboto Light"/>
                <a:cs typeface="Roboto Light"/>
              </a:rPr>
              <a:t> etc.</a:t>
            </a:r>
          </a:p>
        </p:txBody>
      </p:sp>
      <p:sp>
        <p:nvSpPr>
          <p:cNvPr id="76" name="TextBox 75"/>
          <p:cNvSpPr txBox="1"/>
          <p:nvPr/>
        </p:nvSpPr>
        <p:spPr>
          <a:xfrm>
            <a:off x="6837729" y="3311382"/>
            <a:ext cx="2179841" cy="729623"/>
          </a:xfrm>
          <a:prstGeom prst="rect">
            <a:avLst/>
          </a:prstGeom>
          <a:noFill/>
        </p:spPr>
        <p:txBody>
          <a:bodyPr wrap="square" rtlCol="0">
            <a:spAutoFit/>
          </a:bodyPr>
          <a:lstStyle/>
          <a:p>
            <a:pPr>
              <a:lnSpc>
                <a:spcPct val="130000"/>
              </a:lnSpc>
            </a:pPr>
            <a:r>
              <a:rPr lang="pt-BR" sz="1100" dirty="0">
                <a:solidFill>
                  <a:srgbClr val="ED145B"/>
                </a:solidFill>
                <a:latin typeface="Roboto Light"/>
                <a:cs typeface="Roboto Light"/>
              </a:rPr>
              <a:t>GAN </a:t>
            </a:r>
            <a:r>
              <a:rPr lang="pt-BR" sz="1100" dirty="0" err="1">
                <a:solidFill>
                  <a:srgbClr val="ED145B"/>
                </a:solidFill>
                <a:latin typeface="Roboto Light"/>
                <a:cs typeface="Roboto Light"/>
              </a:rPr>
              <a:t>Usecases</a:t>
            </a:r>
            <a:r>
              <a:rPr lang="pt-BR" sz="1100" dirty="0">
                <a:solidFill>
                  <a:srgbClr val="ED145B"/>
                </a:solidFill>
                <a:latin typeface="Roboto Light"/>
                <a:cs typeface="Roboto Light"/>
              </a:rPr>
              <a:t> – </a:t>
            </a:r>
            <a:r>
              <a:rPr lang="pt-BR" sz="1100" dirty="0" err="1">
                <a:solidFill>
                  <a:srgbClr val="ED145B"/>
                </a:solidFill>
                <a:latin typeface="Roboto Light"/>
                <a:cs typeface="Roboto Light"/>
              </a:rPr>
              <a:t>Image</a:t>
            </a:r>
            <a:r>
              <a:rPr lang="pt-BR" sz="1100" dirty="0">
                <a:solidFill>
                  <a:srgbClr val="ED145B"/>
                </a:solidFill>
                <a:latin typeface="Roboto Light"/>
                <a:cs typeface="Roboto Light"/>
              </a:rPr>
              <a:t> </a:t>
            </a:r>
            <a:r>
              <a:rPr lang="pt-BR" sz="1100" dirty="0" err="1">
                <a:solidFill>
                  <a:srgbClr val="ED145B"/>
                </a:solidFill>
                <a:latin typeface="Roboto Light"/>
                <a:cs typeface="Roboto Light"/>
              </a:rPr>
              <a:t>Reconstruction</a:t>
            </a:r>
            <a:endParaRPr lang="pt-BR" sz="1100" dirty="0">
              <a:solidFill>
                <a:srgbClr val="ED145B"/>
              </a:solidFill>
              <a:latin typeface="Roboto Light"/>
              <a:cs typeface="Roboto Light"/>
            </a:endParaRPr>
          </a:p>
          <a:p>
            <a:pPr>
              <a:lnSpc>
                <a:spcPct val="130000"/>
              </a:lnSpc>
            </a:pPr>
            <a:r>
              <a:rPr lang="pt-BR" sz="1100" dirty="0" err="1">
                <a:latin typeface="Roboto Light"/>
                <a:cs typeface="Roboto Light"/>
              </a:rPr>
              <a:t>Image</a:t>
            </a:r>
            <a:r>
              <a:rPr lang="pt-BR" sz="1100" dirty="0">
                <a:latin typeface="Roboto Light"/>
                <a:cs typeface="Roboto Light"/>
              </a:rPr>
              <a:t> </a:t>
            </a:r>
            <a:r>
              <a:rPr lang="pt-BR" sz="1100" dirty="0" err="1">
                <a:latin typeface="Roboto Light"/>
                <a:cs typeface="Roboto Light"/>
              </a:rPr>
              <a:t>Adaptative</a:t>
            </a:r>
            <a:r>
              <a:rPr lang="pt-BR" sz="1100" dirty="0">
                <a:latin typeface="Roboto Light"/>
                <a:cs typeface="Roboto Light"/>
              </a:rPr>
              <a:t> </a:t>
            </a:r>
            <a:r>
              <a:rPr lang="pt-BR" sz="1100" dirty="0" err="1">
                <a:latin typeface="Roboto Light"/>
                <a:cs typeface="Roboto Light"/>
              </a:rPr>
              <a:t>GANs</a:t>
            </a:r>
            <a:endParaRPr lang="pt-BR" sz="1100" dirty="0">
              <a:latin typeface="Roboto Light"/>
              <a:cs typeface="Roboto Light"/>
            </a:endParaRPr>
          </a:p>
        </p:txBody>
      </p:sp>
      <p:sp>
        <p:nvSpPr>
          <p:cNvPr id="35" name="TextBox 34">
            <a:extLst>
              <a:ext uri="{FF2B5EF4-FFF2-40B4-BE49-F238E27FC236}">
                <a16:creationId xmlns:a16="http://schemas.microsoft.com/office/drawing/2014/main" id="{BDC9F5E0-101F-374F-AF7C-D621D0A60C59}"/>
              </a:ext>
            </a:extLst>
          </p:cNvPr>
          <p:cNvSpPr txBox="1"/>
          <p:nvPr/>
        </p:nvSpPr>
        <p:spPr>
          <a:xfrm>
            <a:off x="3718166" y="378573"/>
            <a:ext cx="2338078" cy="729623"/>
          </a:xfrm>
          <a:prstGeom prst="rect">
            <a:avLst/>
          </a:prstGeom>
          <a:noFill/>
        </p:spPr>
        <p:txBody>
          <a:bodyPr wrap="square" rtlCol="0">
            <a:spAutoFit/>
          </a:bodyPr>
          <a:lstStyle/>
          <a:p>
            <a:pPr>
              <a:lnSpc>
                <a:spcPct val="130000"/>
              </a:lnSpc>
            </a:pPr>
            <a:r>
              <a:rPr lang="pt-BR" sz="1100" dirty="0">
                <a:solidFill>
                  <a:srgbClr val="626E73"/>
                </a:solidFill>
                <a:latin typeface="Roboto Light"/>
                <a:cs typeface="Roboto Light"/>
              </a:rPr>
              <a:t>Estrutura; </a:t>
            </a:r>
          </a:p>
          <a:p>
            <a:pPr>
              <a:lnSpc>
                <a:spcPct val="130000"/>
              </a:lnSpc>
            </a:pPr>
            <a:r>
              <a:rPr lang="pt-BR" sz="1100" dirty="0">
                <a:solidFill>
                  <a:srgbClr val="626E73"/>
                </a:solidFill>
                <a:latin typeface="Roboto Light"/>
                <a:cs typeface="Roboto Light"/>
              </a:rPr>
              <a:t>Modelagem matemática;</a:t>
            </a:r>
          </a:p>
          <a:p>
            <a:pPr>
              <a:lnSpc>
                <a:spcPct val="130000"/>
              </a:lnSpc>
            </a:pPr>
            <a:r>
              <a:rPr lang="pt-BR" sz="1100" dirty="0">
                <a:solidFill>
                  <a:srgbClr val="626E73"/>
                </a:solidFill>
                <a:latin typeface="Roboto Light"/>
                <a:cs typeface="Roboto Light"/>
              </a:rPr>
              <a:t>Arquitetura e exemplos práticos.</a:t>
            </a:r>
          </a:p>
        </p:txBody>
      </p:sp>
      <p:pic>
        <p:nvPicPr>
          <p:cNvPr id="2" name="Picture 1">
            <a:extLst>
              <a:ext uri="{FF2B5EF4-FFF2-40B4-BE49-F238E27FC236}">
                <a16:creationId xmlns:a16="http://schemas.microsoft.com/office/drawing/2014/main" id="{CFA1AA6E-8CF7-6442-A56C-A375F1B9ED67}"/>
              </a:ext>
            </a:extLst>
          </p:cNvPr>
          <p:cNvPicPr>
            <a:picLocks noChangeAspect="1"/>
          </p:cNvPicPr>
          <p:nvPr/>
        </p:nvPicPr>
        <p:blipFill>
          <a:blip r:embed="rId3"/>
          <a:stretch>
            <a:fillRect/>
          </a:stretch>
        </p:blipFill>
        <p:spPr>
          <a:xfrm>
            <a:off x="347409" y="1426689"/>
            <a:ext cx="1864177" cy="1293739"/>
          </a:xfrm>
          <a:prstGeom prst="rect">
            <a:avLst/>
          </a:prstGeom>
        </p:spPr>
      </p:pic>
      <p:pic>
        <p:nvPicPr>
          <p:cNvPr id="4" name="Picture 3">
            <a:extLst>
              <a:ext uri="{FF2B5EF4-FFF2-40B4-BE49-F238E27FC236}">
                <a16:creationId xmlns:a16="http://schemas.microsoft.com/office/drawing/2014/main" id="{5CACE57D-DD4D-8E4A-89F4-F9AE889AFB42}"/>
              </a:ext>
            </a:extLst>
          </p:cNvPr>
          <p:cNvPicPr>
            <a:picLocks noChangeAspect="1"/>
          </p:cNvPicPr>
          <p:nvPr/>
        </p:nvPicPr>
        <p:blipFill>
          <a:blip r:embed="rId4"/>
          <a:stretch>
            <a:fillRect/>
          </a:stretch>
        </p:blipFill>
        <p:spPr>
          <a:xfrm>
            <a:off x="4532274" y="1452210"/>
            <a:ext cx="2305455" cy="1268218"/>
          </a:xfrm>
          <a:prstGeom prst="rect">
            <a:avLst/>
          </a:prstGeom>
        </p:spPr>
      </p:pic>
      <p:pic>
        <p:nvPicPr>
          <p:cNvPr id="7" name="Picture 6">
            <a:extLst>
              <a:ext uri="{FF2B5EF4-FFF2-40B4-BE49-F238E27FC236}">
                <a16:creationId xmlns:a16="http://schemas.microsoft.com/office/drawing/2014/main" id="{1F3F6149-91F0-9644-AF6F-DCAFA3F9067C}"/>
              </a:ext>
            </a:extLst>
          </p:cNvPr>
          <p:cNvPicPr>
            <a:picLocks noChangeAspect="1"/>
          </p:cNvPicPr>
          <p:nvPr/>
        </p:nvPicPr>
        <p:blipFill>
          <a:blip r:embed="rId5"/>
          <a:stretch>
            <a:fillRect/>
          </a:stretch>
        </p:blipFill>
        <p:spPr>
          <a:xfrm>
            <a:off x="347409" y="3156742"/>
            <a:ext cx="1886212" cy="1414659"/>
          </a:xfrm>
          <a:prstGeom prst="rect">
            <a:avLst/>
          </a:prstGeom>
        </p:spPr>
      </p:pic>
      <p:pic>
        <p:nvPicPr>
          <p:cNvPr id="10" name="Picture 9">
            <a:extLst>
              <a:ext uri="{FF2B5EF4-FFF2-40B4-BE49-F238E27FC236}">
                <a16:creationId xmlns:a16="http://schemas.microsoft.com/office/drawing/2014/main" id="{2B63722C-4666-6849-97AA-9CB6DF8D5636}"/>
              </a:ext>
            </a:extLst>
          </p:cNvPr>
          <p:cNvPicPr>
            <a:picLocks noChangeAspect="1"/>
          </p:cNvPicPr>
          <p:nvPr/>
        </p:nvPicPr>
        <p:blipFill>
          <a:blip r:embed="rId6"/>
          <a:stretch>
            <a:fillRect/>
          </a:stretch>
        </p:blipFill>
        <p:spPr>
          <a:xfrm>
            <a:off x="4761704" y="3363594"/>
            <a:ext cx="1918263" cy="683599"/>
          </a:xfrm>
          <a:prstGeom prst="rect">
            <a:avLst/>
          </a:prstGeom>
        </p:spPr>
      </p:pic>
    </p:spTree>
    <p:extLst>
      <p:ext uri="{BB962C8B-B14F-4D97-AF65-F5344CB8AC3E}">
        <p14:creationId xmlns:p14="http://schemas.microsoft.com/office/powerpoint/2010/main" val="310251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TextBox 25"/>
          <p:cNvSpPr txBox="1">
            <a:spLocks noChangeArrowheads="1"/>
          </p:cNvSpPr>
          <p:nvPr/>
        </p:nvSpPr>
        <p:spPr bwMode="auto">
          <a:xfrm>
            <a:off x="2228646" y="4191043"/>
            <a:ext cx="4686710" cy="446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110000"/>
              </a:lnSpc>
            </a:pPr>
            <a:r>
              <a:rPr lang="en-US" sz="700" dirty="0">
                <a:solidFill>
                  <a:srgbClr val="626E73"/>
                </a:solidFill>
                <a:latin typeface="Roboto Light"/>
                <a:cs typeface="Roboto Light"/>
              </a:rPr>
              <a:t>Copyright </a:t>
            </a:r>
            <a:r>
              <a:rPr lang="de-DE" sz="700" dirty="0">
                <a:solidFill>
                  <a:srgbClr val="626E73"/>
                </a:solidFill>
                <a:latin typeface="Roboto Light"/>
                <a:cs typeface="Roboto Light"/>
              </a:rPr>
              <a:t>© </a:t>
            </a:r>
            <a:r>
              <a:rPr lang="en-US" sz="700" dirty="0">
                <a:solidFill>
                  <a:srgbClr val="626E73"/>
                </a:solidFill>
                <a:latin typeface="Roboto Light"/>
                <a:cs typeface="Roboto Light"/>
              </a:rPr>
              <a:t>2023 | Professor Dr. José Ahirton Batista Lopes Filho</a:t>
            </a:r>
          </a:p>
          <a:p>
            <a:pPr algn="ctr" eaLnBrk="1" hangingPunct="1">
              <a:lnSpc>
                <a:spcPct val="110000"/>
              </a:lnSpc>
            </a:pPr>
            <a:r>
              <a:rPr lang="en-US" sz="700" dirty="0" err="1">
                <a:solidFill>
                  <a:srgbClr val="626E73"/>
                </a:solidFill>
                <a:latin typeface="Roboto Light"/>
                <a:cs typeface="Roboto Light"/>
              </a:rPr>
              <a:t>Todos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direitos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reservados</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Reprodução</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ou</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divulgação</a:t>
            </a:r>
            <a:r>
              <a:rPr lang="en-US" sz="700" dirty="0">
                <a:solidFill>
                  <a:srgbClr val="626E73"/>
                </a:solidFill>
                <a:latin typeface="Roboto Light"/>
                <a:cs typeface="Roboto Light"/>
              </a:rPr>
              <a:t> total </a:t>
            </a:r>
            <a:r>
              <a:rPr lang="en-US" sz="700" dirty="0" err="1">
                <a:solidFill>
                  <a:srgbClr val="626E73"/>
                </a:solidFill>
                <a:latin typeface="Roboto Light"/>
                <a:cs typeface="Roboto Light"/>
              </a:rPr>
              <a:t>ou</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parcial</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deste</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documento</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é</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expressamente</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proibido</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sem</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consentimento</a:t>
            </a:r>
            <a:r>
              <a:rPr lang="en-US" sz="700" dirty="0">
                <a:solidFill>
                  <a:srgbClr val="626E73"/>
                </a:solidFill>
                <a:latin typeface="Roboto Light"/>
                <a:cs typeface="Roboto Light"/>
              </a:rPr>
              <a:t> formal, </a:t>
            </a:r>
            <a:r>
              <a:rPr lang="en-US" sz="700" dirty="0" err="1">
                <a:solidFill>
                  <a:srgbClr val="626E73"/>
                </a:solidFill>
                <a:latin typeface="Roboto Light"/>
                <a:cs typeface="Roboto Light"/>
              </a:rPr>
              <a:t>por</a:t>
            </a:r>
            <a:r>
              <a:rPr lang="en-US" sz="700" dirty="0">
                <a:solidFill>
                  <a:srgbClr val="626E73"/>
                </a:solidFill>
                <a:latin typeface="Roboto Light"/>
                <a:cs typeface="Roboto Light"/>
              </a:rPr>
              <a:t> </a:t>
            </a:r>
            <a:r>
              <a:rPr lang="en-US" sz="700" dirty="0" err="1">
                <a:solidFill>
                  <a:srgbClr val="626E73"/>
                </a:solidFill>
                <a:latin typeface="Roboto Light"/>
                <a:cs typeface="Roboto Light"/>
              </a:rPr>
              <a:t>escrito</a:t>
            </a:r>
            <a:r>
              <a:rPr lang="en-US" sz="700" dirty="0">
                <a:solidFill>
                  <a:srgbClr val="626E73"/>
                </a:solidFill>
                <a:latin typeface="Roboto Light"/>
                <a:cs typeface="Roboto Light"/>
              </a:rPr>
              <a:t>, do professor/</a:t>
            </a:r>
            <a:r>
              <a:rPr lang="en-US" sz="700" dirty="0" err="1">
                <a:solidFill>
                  <a:srgbClr val="626E73"/>
                </a:solidFill>
                <a:latin typeface="Roboto Light"/>
                <a:cs typeface="Roboto Light"/>
              </a:rPr>
              <a:t>autor</a:t>
            </a:r>
            <a:r>
              <a:rPr lang="en-US" sz="700" dirty="0">
                <a:solidFill>
                  <a:srgbClr val="626E73"/>
                </a:solidFill>
                <a:latin typeface="Roboto Light"/>
                <a:cs typeface="Roboto Light"/>
              </a:rPr>
              <a:t>.</a:t>
            </a:r>
          </a:p>
        </p:txBody>
      </p:sp>
      <p:sp>
        <p:nvSpPr>
          <p:cNvPr id="33" name="TextBox 32"/>
          <p:cNvSpPr txBox="1"/>
          <p:nvPr/>
        </p:nvSpPr>
        <p:spPr>
          <a:xfrm>
            <a:off x="1" y="760789"/>
            <a:ext cx="9144000" cy="630942"/>
          </a:xfrm>
          <a:prstGeom prst="rect">
            <a:avLst/>
          </a:prstGeom>
          <a:noFill/>
        </p:spPr>
        <p:txBody>
          <a:bodyPr wrap="square" rtlCol="0">
            <a:spAutoFit/>
          </a:bodyPr>
          <a:lstStyle/>
          <a:p>
            <a:pPr algn="ctr"/>
            <a:r>
              <a:rPr lang="en-US" sz="3500" dirty="0">
                <a:solidFill>
                  <a:srgbClr val="626E73"/>
                </a:solidFill>
                <a:latin typeface="Gotham HTF Light"/>
                <a:cs typeface="Gotham HTF Light"/>
              </a:rPr>
              <a:t>OBRIGADO</a:t>
            </a:r>
          </a:p>
        </p:txBody>
      </p:sp>
      <p:pic>
        <p:nvPicPr>
          <p:cNvPr id="13" name="Imagem 6">
            <a:extLst>
              <a:ext uri="{FF2B5EF4-FFF2-40B4-BE49-F238E27FC236}">
                <a16:creationId xmlns:a16="http://schemas.microsoft.com/office/drawing/2014/main" id="{11FBB89F-B45D-F84A-A751-75D47A792984}"/>
              </a:ext>
            </a:extLst>
          </p:cNvPr>
          <p:cNvPicPr>
            <a:picLocks noChangeAspect="1"/>
          </p:cNvPicPr>
          <p:nvPr/>
        </p:nvPicPr>
        <p:blipFill>
          <a:blip r:embed="rId3"/>
          <a:stretch>
            <a:fillRect/>
          </a:stretch>
        </p:blipFill>
        <p:spPr>
          <a:xfrm>
            <a:off x="1562082" y="2881860"/>
            <a:ext cx="1003282" cy="349982"/>
          </a:xfrm>
          <a:prstGeom prst="rect">
            <a:avLst/>
          </a:prstGeom>
        </p:spPr>
      </p:pic>
      <p:pic>
        <p:nvPicPr>
          <p:cNvPr id="14" name="Imagem 7">
            <a:extLst>
              <a:ext uri="{FF2B5EF4-FFF2-40B4-BE49-F238E27FC236}">
                <a16:creationId xmlns:a16="http://schemas.microsoft.com/office/drawing/2014/main" id="{425E4167-1875-7C4B-9AF7-B5ED7E836649}"/>
              </a:ext>
            </a:extLst>
          </p:cNvPr>
          <p:cNvPicPr>
            <a:picLocks noChangeAspect="1"/>
          </p:cNvPicPr>
          <p:nvPr/>
        </p:nvPicPr>
        <p:blipFill>
          <a:blip r:embed="rId4"/>
          <a:stretch>
            <a:fillRect/>
          </a:stretch>
        </p:blipFill>
        <p:spPr>
          <a:xfrm>
            <a:off x="4097431" y="2914976"/>
            <a:ext cx="832828" cy="329258"/>
          </a:xfrm>
          <a:prstGeom prst="rect">
            <a:avLst/>
          </a:prstGeom>
        </p:spPr>
      </p:pic>
      <p:sp>
        <p:nvSpPr>
          <p:cNvPr id="15" name="CaixaDeTexto 8">
            <a:extLst>
              <a:ext uri="{FF2B5EF4-FFF2-40B4-BE49-F238E27FC236}">
                <a16:creationId xmlns:a16="http://schemas.microsoft.com/office/drawing/2014/main" id="{B247B5D7-6B03-504F-B9D8-56D62E5CE54A}"/>
              </a:ext>
            </a:extLst>
          </p:cNvPr>
          <p:cNvSpPr txBox="1"/>
          <p:nvPr/>
        </p:nvSpPr>
        <p:spPr>
          <a:xfrm>
            <a:off x="3729562" y="3572119"/>
            <a:ext cx="2737916" cy="276999"/>
          </a:xfrm>
          <a:prstGeom prst="rect">
            <a:avLst/>
          </a:prstGeom>
          <a:noFill/>
        </p:spPr>
        <p:txBody>
          <a:bodyPr wrap="square" rtlCol="0">
            <a:spAutoFit/>
          </a:bodyPr>
          <a:lstStyle/>
          <a:p>
            <a:r>
              <a:rPr lang="pt-BR" sz="1200" b="1" dirty="0"/>
              <a:t>ahirtonlopes@gmail.com</a:t>
            </a:r>
          </a:p>
        </p:txBody>
      </p:sp>
      <p:pic>
        <p:nvPicPr>
          <p:cNvPr id="16" name="Imagem 10">
            <a:extLst>
              <a:ext uri="{FF2B5EF4-FFF2-40B4-BE49-F238E27FC236}">
                <a16:creationId xmlns:a16="http://schemas.microsoft.com/office/drawing/2014/main" id="{344F9980-2DFA-104F-88E8-A23B920455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375" y="1586723"/>
            <a:ext cx="1376434" cy="1376434"/>
          </a:xfrm>
          <a:prstGeom prst="rect">
            <a:avLst/>
          </a:prstGeom>
        </p:spPr>
      </p:pic>
      <p:pic>
        <p:nvPicPr>
          <p:cNvPr id="17" name="Imagem 12">
            <a:extLst>
              <a:ext uri="{FF2B5EF4-FFF2-40B4-BE49-F238E27FC236}">
                <a16:creationId xmlns:a16="http://schemas.microsoft.com/office/drawing/2014/main" id="{60D0EC2E-594E-C247-A198-79CE34385A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5819" y="1591819"/>
            <a:ext cx="1293700" cy="1293700"/>
          </a:xfrm>
          <a:prstGeom prst="rect">
            <a:avLst/>
          </a:prstGeom>
        </p:spPr>
      </p:pic>
      <p:pic>
        <p:nvPicPr>
          <p:cNvPr id="18" name="Picture 17">
            <a:extLst>
              <a:ext uri="{FF2B5EF4-FFF2-40B4-BE49-F238E27FC236}">
                <a16:creationId xmlns:a16="http://schemas.microsoft.com/office/drawing/2014/main" id="{5576561B-F0FC-474A-958D-FA6101B4A1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6567" y="1733656"/>
            <a:ext cx="1157577" cy="1122142"/>
          </a:xfrm>
          <a:prstGeom prst="rect">
            <a:avLst/>
          </a:prstGeom>
        </p:spPr>
      </p:pic>
      <p:pic>
        <p:nvPicPr>
          <p:cNvPr id="21" name="Picture 20">
            <a:extLst>
              <a:ext uri="{FF2B5EF4-FFF2-40B4-BE49-F238E27FC236}">
                <a16:creationId xmlns:a16="http://schemas.microsoft.com/office/drawing/2014/main" id="{745EF3AD-6569-2641-9EA7-CF9E07DA6C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2270" y="2914178"/>
            <a:ext cx="408243" cy="306182"/>
          </a:xfrm>
          <a:prstGeom prst="rect">
            <a:avLst/>
          </a:prstGeom>
        </p:spPr>
      </p:pic>
    </p:spTree>
    <p:extLst>
      <p:ext uri="{BB962C8B-B14F-4D97-AF65-F5344CB8AC3E}">
        <p14:creationId xmlns:p14="http://schemas.microsoft.com/office/powerpoint/2010/main" val="168826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2"/>
            <a:ext cx="9144000" cy="5148263"/>
          </a:xfrm>
          <a:prstGeom prst="rect">
            <a:avLst/>
          </a:prstGeom>
        </p:spPr>
      </p:pic>
      <p:pic>
        <p:nvPicPr>
          <p:cNvPr id="15" name="Picture 14"/>
          <p:cNvPicPr>
            <a:picLocks noChangeAspect="1"/>
          </p:cNvPicPr>
          <p:nvPr/>
        </p:nvPicPr>
        <p:blipFill>
          <a:blip r:embed="rId4"/>
          <a:stretch>
            <a:fillRect/>
          </a:stretch>
        </p:blipFill>
        <p:spPr>
          <a:xfrm>
            <a:off x="222252" y="209197"/>
            <a:ext cx="8699498" cy="4708684"/>
          </a:xfrm>
          <a:prstGeom prst="rect">
            <a:avLst/>
          </a:prstGeom>
        </p:spPr>
      </p:pic>
      <p:pic>
        <p:nvPicPr>
          <p:cNvPr id="16" name="Imagem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542" y="2140690"/>
            <a:ext cx="3204916" cy="862123"/>
          </a:xfrm>
          <a:prstGeom prst="rect">
            <a:avLst/>
          </a:prstGeom>
        </p:spPr>
      </p:pic>
    </p:spTree>
    <p:extLst>
      <p:ext uri="{BB962C8B-B14F-4D97-AF65-F5344CB8AC3E}">
        <p14:creationId xmlns:p14="http://schemas.microsoft.com/office/powerpoint/2010/main" val="411884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ap_element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36" y="4763"/>
            <a:ext cx="9144000" cy="5143500"/>
          </a:xfrm>
          <a:prstGeom prst="rect">
            <a:avLst/>
          </a:prstGeom>
        </p:spPr>
      </p:pic>
      <p:cxnSp>
        <p:nvCxnSpPr>
          <p:cNvPr id="18" name="Straight Connector 17"/>
          <p:cNvCxnSpPr/>
          <p:nvPr/>
        </p:nvCxnSpPr>
        <p:spPr>
          <a:xfrm>
            <a:off x="4231060" y="1803074"/>
            <a:ext cx="681905"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20" name="Retângulo 4"/>
          <p:cNvSpPr/>
          <p:nvPr/>
        </p:nvSpPr>
        <p:spPr>
          <a:xfrm>
            <a:off x="1258224" y="1803075"/>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21" name="Retângulo 4"/>
          <p:cNvSpPr/>
          <p:nvPr/>
        </p:nvSpPr>
        <p:spPr>
          <a:xfrm>
            <a:off x="1305212" y="2168640"/>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1400" dirty="0">
                <a:solidFill>
                  <a:srgbClr val="92D050"/>
                </a:solidFill>
                <a:latin typeface="Gotham HTF Book"/>
                <a:cs typeface="Gotham HTF Book"/>
              </a:rPr>
              <a:t>Marco 1:</a:t>
            </a:r>
            <a:r>
              <a:rPr lang="pt-BR" sz="1400" dirty="0">
                <a:solidFill>
                  <a:srgbClr val="626E73"/>
                </a:solidFill>
                <a:latin typeface="Gotham HTF Book"/>
                <a:cs typeface="Gotham HTF Book"/>
              </a:rPr>
              <a:t> Você será capaz de construir algoritmos generativos e se utilizar dos passos básicos em.</a:t>
            </a:r>
            <a:r>
              <a:rPr lang="pt-BR" sz="1400" i="1" dirty="0">
                <a:solidFill>
                  <a:srgbClr val="626E73"/>
                </a:solidFill>
                <a:latin typeface="Gotham HTF Book"/>
                <a:cs typeface="Gotham HTF Book"/>
              </a:rPr>
              <a:t> </a:t>
            </a:r>
            <a:r>
              <a:rPr lang="pt-BR" sz="1400" i="1" dirty="0" err="1">
                <a:solidFill>
                  <a:srgbClr val="626E73"/>
                </a:solidFill>
                <a:latin typeface="Gotham HTF Book"/>
                <a:cs typeface="Gotham HTF Book"/>
              </a:rPr>
              <a:t>Transfer</a:t>
            </a:r>
            <a:r>
              <a:rPr lang="pt-BR" sz="1400" i="1" dirty="0">
                <a:solidFill>
                  <a:srgbClr val="626E73"/>
                </a:solidFill>
                <a:latin typeface="Gotham HTF Book"/>
                <a:cs typeface="Gotham HTF Book"/>
              </a:rPr>
              <a:t> Learning</a:t>
            </a:r>
            <a:r>
              <a:rPr lang="pt-BR" sz="1400" dirty="0">
                <a:solidFill>
                  <a:srgbClr val="626E73"/>
                </a:solidFill>
                <a:latin typeface="Gotham HTF Book"/>
                <a:cs typeface="Gotham HTF Book"/>
              </a:rPr>
              <a:t> como parte de seus ferramental em Ciência de Dados;</a:t>
            </a:r>
          </a:p>
          <a:p>
            <a:pPr algn="ctr"/>
            <a:endParaRPr lang="pt-BR" sz="1400" dirty="0">
              <a:solidFill>
                <a:srgbClr val="626E73"/>
              </a:solidFill>
              <a:latin typeface="Gotham HTF Book"/>
              <a:cs typeface="Gotham HTF Book"/>
            </a:endParaRPr>
          </a:p>
          <a:p>
            <a:pPr algn="ctr"/>
            <a:r>
              <a:rPr lang="pt-BR" sz="1400" dirty="0">
                <a:solidFill>
                  <a:srgbClr val="92D050"/>
                </a:solidFill>
                <a:latin typeface="Gotham HTF Book"/>
                <a:cs typeface="Gotham HTF Book"/>
              </a:rPr>
              <a:t>Marco 2:</a:t>
            </a:r>
            <a:r>
              <a:rPr lang="pt-BR" sz="1400" dirty="0">
                <a:solidFill>
                  <a:srgbClr val="626E73"/>
                </a:solidFill>
                <a:latin typeface="Gotham HTF Book"/>
                <a:cs typeface="Gotham HTF Book"/>
              </a:rPr>
              <a:t> Você conseguirá mensurar o uso de algoritmos generativos a partir de diferentes resultados encontrados na literatura especializada quanto ao assunto. Portanto, será capaz de examinar outros modelos generativos bem como argumentar sobre </a:t>
            </a:r>
            <a:r>
              <a:rPr lang="pt-BR" sz="1400" i="1" dirty="0">
                <a:solidFill>
                  <a:srgbClr val="626E73"/>
                </a:solidFill>
                <a:latin typeface="Gotham HTF Book"/>
                <a:cs typeface="Gotham HTF Book"/>
              </a:rPr>
              <a:t>bias</a:t>
            </a:r>
            <a:r>
              <a:rPr lang="pt-BR" sz="1400" dirty="0">
                <a:solidFill>
                  <a:srgbClr val="626E73"/>
                </a:solidFill>
                <a:latin typeface="Gotham HTF Book"/>
                <a:cs typeface="Gotham HTF Book"/>
              </a:rPr>
              <a:t> em sistemas generativos;</a:t>
            </a:r>
          </a:p>
          <a:p>
            <a:pPr algn="ctr"/>
            <a:endParaRPr lang="pt-BR" sz="1400" dirty="0">
              <a:solidFill>
                <a:srgbClr val="626E73"/>
              </a:solidFill>
              <a:latin typeface="Gotham HTF Book"/>
              <a:cs typeface="Gotham HTF Book"/>
            </a:endParaRPr>
          </a:p>
          <a:p>
            <a:pPr algn="ctr"/>
            <a:r>
              <a:rPr lang="pt-BR" sz="1400" dirty="0">
                <a:solidFill>
                  <a:srgbClr val="92D050"/>
                </a:solidFill>
                <a:latin typeface="Gotham HTF Book"/>
                <a:cs typeface="Gotham HTF Book"/>
              </a:rPr>
              <a:t>Marco 3:</a:t>
            </a:r>
            <a:r>
              <a:rPr lang="pt-BR" sz="1400" dirty="0">
                <a:solidFill>
                  <a:srgbClr val="626E73"/>
                </a:solidFill>
                <a:latin typeface="Gotham HTF Book"/>
                <a:cs typeface="Gotham HTF Book"/>
              </a:rPr>
              <a:t> Ser usuário de modelos generativos</a:t>
            </a:r>
            <a:r>
              <a:rPr lang="pt-BR" sz="1400" i="1" dirty="0">
                <a:solidFill>
                  <a:srgbClr val="626E73"/>
                </a:solidFill>
                <a:latin typeface="Gotham HTF Book"/>
                <a:cs typeface="Gotham HTF Book"/>
              </a:rPr>
              <a:t> e de </a:t>
            </a:r>
            <a:r>
              <a:rPr lang="pt-BR" sz="1400" i="1" dirty="0" err="1">
                <a:solidFill>
                  <a:srgbClr val="626E73"/>
                </a:solidFill>
                <a:latin typeface="Gotham HTF Book"/>
                <a:cs typeface="Gotham HTF Book"/>
              </a:rPr>
              <a:t>Transfer</a:t>
            </a:r>
            <a:r>
              <a:rPr lang="pt-BR" sz="1400" i="1" dirty="0">
                <a:solidFill>
                  <a:srgbClr val="626E73"/>
                </a:solidFill>
                <a:latin typeface="Gotham HTF Book"/>
                <a:cs typeface="Gotham HTF Book"/>
              </a:rPr>
              <a:t> Learning;</a:t>
            </a:r>
          </a:p>
          <a:p>
            <a:pPr algn="ctr"/>
            <a:endParaRPr lang="pt-BR" sz="1400" i="1" dirty="0">
              <a:solidFill>
                <a:srgbClr val="626E73"/>
              </a:solidFill>
              <a:latin typeface="Gotham HTF Book"/>
              <a:cs typeface="Gotham HTF Book"/>
            </a:endParaRPr>
          </a:p>
          <a:p>
            <a:pPr algn="ctr"/>
            <a:r>
              <a:rPr lang="pt-BR" sz="1400" dirty="0">
                <a:solidFill>
                  <a:srgbClr val="92D050"/>
                </a:solidFill>
                <a:latin typeface="Gotham HTF Book"/>
                <a:cs typeface="Gotham HTF Book"/>
              </a:rPr>
              <a:t>Marco 4:</a:t>
            </a:r>
            <a:r>
              <a:rPr lang="pt-BR" sz="1400" i="1" dirty="0">
                <a:solidFill>
                  <a:srgbClr val="92D050"/>
                </a:solidFill>
                <a:latin typeface="Gotham HTF Book"/>
                <a:cs typeface="Gotham HTF Book"/>
              </a:rPr>
              <a:t> </a:t>
            </a:r>
            <a:r>
              <a:rPr lang="pt-BR" sz="1400" dirty="0">
                <a:solidFill>
                  <a:srgbClr val="626E73"/>
                </a:solidFill>
                <a:latin typeface="Gotham HTF Book"/>
                <a:cs typeface="Gotham HTF Book"/>
              </a:rPr>
              <a:t>Prover as ferramentas necessárias para que faça algo </a:t>
            </a:r>
            <a:r>
              <a:rPr lang="pt-BR" sz="1400" dirty="0">
                <a:solidFill>
                  <a:srgbClr val="92D050"/>
                </a:solidFill>
                <a:latin typeface="Gotham HTF Book"/>
                <a:cs typeface="Gotham HTF Book"/>
              </a:rPr>
              <a:t>seu</a:t>
            </a:r>
            <a:r>
              <a:rPr lang="pt-BR" sz="1400" dirty="0">
                <a:solidFill>
                  <a:srgbClr val="626E73"/>
                </a:solidFill>
                <a:latin typeface="Gotham HTF Book"/>
                <a:cs typeface="Gotham HTF Book"/>
              </a:rPr>
              <a:t>, para resolução de um problema próximo a você ou de seu interesse.</a:t>
            </a:r>
          </a:p>
        </p:txBody>
      </p:sp>
      <p:sp>
        <p:nvSpPr>
          <p:cNvPr id="22" name="Retângulo 4"/>
          <p:cNvSpPr/>
          <p:nvPr/>
        </p:nvSpPr>
        <p:spPr>
          <a:xfrm>
            <a:off x="1258224" y="2521136"/>
            <a:ext cx="6533600" cy="7180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solidFill>
                <a:srgbClr val="626E73"/>
              </a:solidFill>
              <a:latin typeface="Gotham HTF Book"/>
              <a:cs typeface="Gotham HTF Book"/>
            </a:endParaRPr>
          </a:p>
        </p:txBody>
      </p:sp>
      <p:sp>
        <p:nvSpPr>
          <p:cNvPr id="15" name="Título 1">
            <a:extLst>
              <a:ext uri="{FF2B5EF4-FFF2-40B4-BE49-F238E27FC236}">
                <a16:creationId xmlns:a16="http://schemas.microsoft.com/office/drawing/2014/main" id="{18AE61D0-0010-3B4D-A161-82D2A249D048}"/>
              </a:ext>
            </a:extLst>
          </p:cNvPr>
          <p:cNvSpPr txBox="1">
            <a:spLocks/>
          </p:cNvSpPr>
          <p:nvPr/>
        </p:nvSpPr>
        <p:spPr>
          <a:xfrm>
            <a:off x="1744102" y="233103"/>
            <a:ext cx="556184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Depois dessa disciplina? (até o momento)</a:t>
            </a:r>
          </a:p>
        </p:txBody>
      </p:sp>
    </p:spTree>
    <p:extLst>
      <p:ext uri="{BB962C8B-B14F-4D97-AF65-F5344CB8AC3E}">
        <p14:creationId xmlns:p14="http://schemas.microsoft.com/office/powerpoint/2010/main" val="17544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36F78-02DC-284B-AD5A-1CD343C965B9}"/>
              </a:ext>
            </a:extLst>
          </p:cNvPr>
          <p:cNvPicPr>
            <a:picLocks noChangeAspect="1"/>
          </p:cNvPicPr>
          <p:nvPr/>
        </p:nvPicPr>
        <p:blipFill>
          <a:blip r:embed="rId3"/>
          <a:stretch>
            <a:fillRect/>
          </a:stretch>
        </p:blipFill>
        <p:spPr>
          <a:xfrm>
            <a:off x="1759351" y="185886"/>
            <a:ext cx="5891514" cy="3238382"/>
          </a:xfrm>
          <a:prstGeom prst="rect">
            <a:avLst/>
          </a:prstGeom>
        </p:spPr>
      </p:pic>
      <p:pic>
        <p:nvPicPr>
          <p:cNvPr id="9" name="Picture 8">
            <a:extLst>
              <a:ext uri="{FF2B5EF4-FFF2-40B4-BE49-F238E27FC236}">
                <a16:creationId xmlns:a16="http://schemas.microsoft.com/office/drawing/2014/main" id="{2358F9D9-BF43-394A-8BC5-0A5AC40FF23D}"/>
              </a:ext>
            </a:extLst>
          </p:cNvPr>
          <p:cNvPicPr>
            <a:picLocks noChangeAspect="1"/>
          </p:cNvPicPr>
          <p:nvPr/>
        </p:nvPicPr>
        <p:blipFill>
          <a:blip r:embed="rId4"/>
          <a:stretch>
            <a:fillRect/>
          </a:stretch>
        </p:blipFill>
        <p:spPr>
          <a:xfrm>
            <a:off x="0" y="1828800"/>
            <a:ext cx="4896488" cy="3319463"/>
          </a:xfrm>
          <a:prstGeom prst="rect">
            <a:avLst/>
          </a:prstGeom>
        </p:spPr>
      </p:pic>
      <p:pic>
        <p:nvPicPr>
          <p:cNvPr id="7" name="Picture 6">
            <a:extLst>
              <a:ext uri="{FF2B5EF4-FFF2-40B4-BE49-F238E27FC236}">
                <a16:creationId xmlns:a16="http://schemas.microsoft.com/office/drawing/2014/main" id="{1E36EC37-1F67-CF48-90C2-FE37A76A0B6F}"/>
              </a:ext>
            </a:extLst>
          </p:cNvPr>
          <p:cNvPicPr>
            <a:picLocks noChangeAspect="1"/>
          </p:cNvPicPr>
          <p:nvPr/>
        </p:nvPicPr>
        <p:blipFill>
          <a:blip r:embed="rId5"/>
          <a:stretch>
            <a:fillRect/>
          </a:stretch>
        </p:blipFill>
        <p:spPr>
          <a:xfrm>
            <a:off x="3737003" y="1828800"/>
            <a:ext cx="5406997" cy="3319463"/>
          </a:xfrm>
          <a:prstGeom prst="rect">
            <a:avLst/>
          </a:prstGeom>
        </p:spPr>
      </p:pic>
    </p:spTree>
    <p:extLst>
      <p:ext uri="{BB962C8B-B14F-4D97-AF65-F5344CB8AC3E}">
        <p14:creationId xmlns:p14="http://schemas.microsoft.com/office/powerpoint/2010/main" val="3405933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B89A539-FDD0-4F41-A030-47FE63533C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845" y="1010422"/>
            <a:ext cx="8754907" cy="3449372"/>
          </a:xfrm>
          <a:prstGeom prst="rect">
            <a:avLst/>
          </a:prstGeom>
          <a:noFill/>
          <a:ln>
            <a:noFill/>
          </a:ln>
        </p:spPr>
      </p:pic>
      <p:sp>
        <p:nvSpPr>
          <p:cNvPr id="3" name="Título 1">
            <a:extLst>
              <a:ext uri="{FF2B5EF4-FFF2-40B4-BE49-F238E27FC236}">
                <a16:creationId xmlns:a16="http://schemas.microsoft.com/office/drawing/2014/main" id="{C68BECE2-4A0B-5043-B1DE-4C043778841A}"/>
              </a:ext>
            </a:extLst>
          </p:cNvPr>
          <p:cNvSpPr txBox="1">
            <a:spLocks/>
          </p:cNvSpPr>
          <p:nvPr/>
        </p:nvSpPr>
        <p:spPr>
          <a:xfrm>
            <a:off x="1744102" y="233103"/>
            <a:ext cx="556184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Da última aula – </a:t>
            </a:r>
            <a:r>
              <a:rPr lang="pt-BR" altLang="en-US" sz="2400" b="1" dirty="0" err="1"/>
              <a:t>Variational</a:t>
            </a:r>
            <a:r>
              <a:rPr lang="pt-BR" altLang="en-US" sz="2400" b="1" dirty="0"/>
              <a:t> </a:t>
            </a:r>
            <a:r>
              <a:rPr lang="pt-BR" altLang="en-US" sz="2400" b="1" dirty="0" err="1"/>
              <a:t>Autoencoders</a:t>
            </a:r>
            <a:endParaRPr lang="pt-BR" altLang="en-US" sz="2400" b="1" dirty="0"/>
          </a:p>
        </p:txBody>
      </p:sp>
    </p:spTree>
    <p:extLst>
      <p:ext uri="{BB962C8B-B14F-4D97-AF65-F5344CB8AC3E}">
        <p14:creationId xmlns:p14="http://schemas.microsoft.com/office/powerpoint/2010/main" val="3576078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681FF57-F346-4CFD-A901-D366B71558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069" y="0"/>
            <a:ext cx="7912444" cy="4115900"/>
          </a:xfrm>
          <a:prstGeom prst="rect">
            <a:avLst/>
          </a:prstGeom>
          <a:noFill/>
          <a:ln>
            <a:noFill/>
          </a:ln>
        </p:spPr>
      </p:pic>
      <p:sp>
        <p:nvSpPr>
          <p:cNvPr id="2" name="Rectangle 1">
            <a:extLst>
              <a:ext uri="{FF2B5EF4-FFF2-40B4-BE49-F238E27FC236}">
                <a16:creationId xmlns:a16="http://schemas.microsoft.com/office/drawing/2014/main" id="{76FF93C0-859F-EE42-B5DE-93663207E647}"/>
              </a:ext>
            </a:extLst>
          </p:cNvPr>
          <p:cNvSpPr/>
          <p:nvPr/>
        </p:nvSpPr>
        <p:spPr>
          <a:xfrm>
            <a:off x="1907309" y="4352483"/>
            <a:ext cx="6192982" cy="646331"/>
          </a:xfrm>
          <a:prstGeom prst="rect">
            <a:avLst/>
          </a:prstGeom>
        </p:spPr>
        <p:txBody>
          <a:bodyPr wrap="square">
            <a:spAutoFit/>
          </a:bodyPr>
          <a:lstStyle/>
          <a:p>
            <a:pPr marL="285750" indent="-285750">
              <a:buFont typeface="Arial" panose="020B0604020202020204" pitchFamily="34" charset="0"/>
              <a:buChar char="•"/>
            </a:pPr>
            <a:r>
              <a:rPr lang="pt-BR" dirty="0"/>
              <a:t>O decodificador atuaria então mais ou menos como o gerador de uma </a:t>
            </a:r>
            <a:r>
              <a:rPr lang="pt-BR" b="1" dirty="0"/>
              <a:t>Rede </a:t>
            </a:r>
            <a:r>
              <a:rPr lang="pt-BR" b="1" dirty="0" err="1"/>
              <a:t>Adversarial</a:t>
            </a:r>
            <a:r>
              <a:rPr lang="pt-BR" b="1" dirty="0"/>
              <a:t> Generativa</a:t>
            </a:r>
            <a:r>
              <a:rPr lang="pt-BR" dirty="0"/>
              <a:t>.</a:t>
            </a:r>
            <a:endParaRPr lang="en-US" dirty="0"/>
          </a:p>
        </p:txBody>
      </p:sp>
    </p:spTree>
    <p:extLst>
      <p:ext uri="{BB962C8B-B14F-4D97-AF65-F5344CB8AC3E}">
        <p14:creationId xmlns:p14="http://schemas.microsoft.com/office/powerpoint/2010/main" val="2619236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01A992F-AB19-4304-ABDF-09B4B23811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01" y="1056068"/>
            <a:ext cx="8973598" cy="2964775"/>
          </a:xfrm>
          <a:prstGeom prst="rect">
            <a:avLst/>
          </a:prstGeom>
          <a:noFill/>
          <a:ln>
            <a:noFill/>
          </a:ln>
        </p:spPr>
      </p:pic>
      <p:sp>
        <p:nvSpPr>
          <p:cNvPr id="4" name="Título 1">
            <a:extLst>
              <a:ext uri="{FF2B5EF4-FFF2-40B4-BE49-F238E27FC236}">
                <a16:creationId xmlns:a16="http://schemas.microsoft.com/office/drawing/2014/main" id="{D301AF40-5640-014C-80CB-1651D693FD63}"/>
              </a:ext>
            </a:extLst>
          </p:cNvPr>
          <p:cNvSpPr txBox="1">
            <a:spLocks/>
          </p:cNvSpPr>
          <p:nvPr/>
        </p:nvSpPr>
        <p:spPr>
          <a:xfrm>
            <a:off x="1744102" y="233103"/>
            <a:ext cx="556184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Da última aula – </a:t>
            </a:r>
            <a:r>
              <a:rPr lang="pt-BR" altLang="en-US" sz="2400" b="1" dirty="0" err="1"/>
              <a:t>Variational</a:t>
            </a:r>
            <a:r>
              <a:rPr lang="pt-BR" altLang="en-US" sz="2400" b="1" dirty="0"/>
              <a:t> </a:t>
            </a:r>
            <a:r>
              <a:rPr lang="pt-BR" altLang="en-US" sz="2400" b="1" dirty="0" err="1"/>
              <a:t>Autoencoders</a:t>
            </a:r>
            <a:endParaRPr lang="pt-BR" altLang="en-US" sz="2400" b="1" dirty="0"/>
          </a:p>
        </p:txBody>
      </p:sp>
    </p:spTree>
    <p:extLst>
      <p:ext uri="{BB962C8B-B14F-4D97-AF65-F5344CB8AC3E}">
        <p14:creationId xmlns:p14="http://schemas.microsoft.com/office/powerpoint/2010/main" val="364341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5AF21-AC54-2E47-8250-BE42423816F6}"/>
              </a:ext>
            </a:extLst>
          </p:cNvPr>
          <p:cNvPicPr>
            <a:picLocks noChangeAspect="1"/>
          </p:cNvPicPr>
          <p:nvPr/>
        </p:nvPicPr>
        <p:blipFill>
          <a:blip r:embed="rId3"/>
          <a:stretch>
            <a:fillRect/>
          </a:stretch>
        </p:blipFill>
        <p:spPr>
          <a:xfrm>
            <a:off x="1978614" y="766093"/>
            <a:ext cx="5295219" cy="4265593"/>
          </a:xfrm>
          <a:prstGeom prst="rect">
            <a:avLst/>
          </a:prstGeom>
        </p:spPr>
      </p:pic>
      <p:sp>
        <p:nvSpPr>
          <p:cNvPr id="7" name="Título 1">
            <a:extLst>
              <a:ext uri="{FF2B5EF4-FFF2-40B4-BE49-F238E27FC236}">
                <a16:creationId xmlns:a16="http://schemas.microsoft.com/office/drawing/2014/main" id="{1BADE8A4-F631-E04A-812C-78BE1D33EE59}"/>
              </a:ext>
            </a:extLst>
          </p:cNvPr>
          <p:cNvSpPr txBox="1">
            <a:spLocks/>
          </p:cNvSpPr>
          <p:nvPr/>
        </p:nvSpPr>
        <p:spPr>
          <a:xfrm>
            <a:off x="1744102" y="233103"/>
            <a:ext cx="5561844" cy="37896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en-US" sz="2400" b="1" dirty="0"/>
              <a:t>Da última aula – </a:t>
            </a:r>
            <a:r>
              <a:rPr lang="pt-BR" altLang="en-US" sz="2400" b="1" dirty="0" err="1"/>
              <a:t>Variational</a:t>
            </a:r>
            <a:r>
              <a:rPr lang="pt-BR" altLang="en-US" sz="2400" b="1" dirty="0"/>
              <a:t> </a:t>
            </a:r>
            <a:r>
              <a:rPr lang="pt-BR" altLang="en-US" sz="2400" b="1" dirty="0" err="1"/>
              <a:t>Autoencoders</a:t>
            </a:r>
            <a:endParaRPr lang="pt-BR" altLang="en-US" sz="2400" b="1" dirty="0"/>
          </a:p>
        </p:txBody>
      </p:sp>
    </p:spTree>
    <p:extLst>
      <p:ext uri="{BB962C8B-B14F-4D97-AF65-F5344CB8AC3E}">
        <p14:creationId xmlns:p14="http://schemas.microsoft.com/office/powerpoint/2010/main" val="71420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8740B4C0987B4D86879E800A26E446" ma:contentTypeVersion="12" ma:contentTypeDescription="Create a new document." ma:contentTypeScope="" ma:versionID="11f9e6d742d939c5b7e1b70a7cb7f9db">
  <xsd:schema xmlns:xsd="http://www.w3.org/2001/XMLSchema" xmlns:xs="http://www.w3.org/2001/XMLSchema" xmlns:p="http://schemas.microsoft.com/office/2006/metadata/properties" xmlns:ns2="2220af93-035a-443f-80b0-3b9b401ad9a6" xmlns:ns3="d48fd270-4a57-47e1-b674-c7d4969804ad" targetNamespace="http://schemas.microsoft.com/office/2006/metadata/properties" ma:root="true" ma:fieldsID="e0bafc7cd5e13ce377bfad738b6eb5fd" ns2:_="" ns3:_="">
    <xsd:import namespace="2220af93-035a-443f-80b0-3b9b401ad9a6"/>
    <xsd:import namespace="d48fd270-4a57-47e1-b674-c7d4969804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0af93-035a-443f-80b0-3b9b401ad9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8fd270-4a57-47e1-b674-c7d4969804a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05c7d43-eac3-4298-9b7d-163431eb0754}" ma:internalName="TaxCatchAll" ma:showField="CatchAllData" ma:web="d48fd270-4a57-47e1-b674-c7d4969804a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210D68-3D01-445C-A546-DD7B698C78E9}"/>
</file>

<file path=customXml/itemProps2.xml><?xml version="1.0" encoding="utf-8"?>
<ds:datastoreItem xmlns:ds="http://schemas.openxmlformats.org/officeDocument/2006/customXml" ds:itemID="{46464379-E2DD-4D37-B38A-22F7F8E72949}"/>
</file>

<file path=docMetadata/LabelInfo.xml><?xml version="1.0" encoding="utf-8"?>
<clbl:labelList xmlns:clbl="http://schemas.microsoft.com/office/2020/mipLabelMetadata">
  <clbl:label id="{4e915f65-da59-44b7-b955-aa4e8d9a350f}" enabled="1" method="Privileged" siteId="{e964c47e-9b02-444c-890c-9593c775ab82}" contentBits="0" removed="0"/>
</clbl:labelList>
</file>

<file path=docProps/app.xml><?xml version="1.0" encoding="utf-8"?>
<Properties xmlns="http://schemas.openxmlformats.org/officeDocument/2006/extended-properties" xmlns:vt="http://schemas.openxmlformats.org/officeDocument/2006/docPropsVTypes">
  <Template/>
  <TotalTime>1037</TotalTime>
  <Words>1843</Words>
  <Application>Microsoft Macintosh PowerPoint</Application>
  <PresentationFormat>Custom</PresentationFormat>
  <Paragraphs>204</Paragraphs>
  <Slides>31</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ＭＳ Ｐゴシック</vt:lpstr>
      <vt:lpstr>Arial</vt:lpstr>
      <vt:lpstr>Calibri</vt:lpstr>
      <vt:lpstr>Georgia</vt:lpstr>
      <vt:lpstr>Gotham HTF Bold</vt:lpstr>
      <vt:lpstr>Gotham HTF Book</vt:lpstr>
      <vt:lpstr>Gotham HTF Light</vt:lpstr>
      <vt:lpstr>Gotham HTF Medium</vt:lpstr>
      <vt:lpstr>Roboto Light</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VGG-16</vt:lpstr>
      <vt:lpstr>Transfer Learning</vt:lpstr>
      <vt:lpstr>Motivação</vt:lpstr>
      <vt:lpstr>Classificação de Documentos</vt:lpstr>
      <vt:lpstr>Classificação de Documentos</vt:lpstr>
      <vt:lpstr>O que fazer?</vt:lpstr>
      <vt:lpstr>Classificação de Imagens</vt:lpstr>
      <vt:lpstr>Classificação de Imagens</vt:lpstr>
      <vt:lpstr>Classificação de Câncer</vt:lpstr>
      <vt:lpstr>Classificação de Câncer</vt:lpstr>
      <vt:lpstr>Aprendizagem Tradicional vs.  Transfer Learning</vt:lpstr>
      <vt:lpstr>Definição em Transfer Learning</vt:lpstr>
      <vt:lpstr>PowerPoint Presentation</vt:lpstr>
      <vt:lpstr>Questões a se considerar</vt:lpstr>
      <vt:lpstr>Diferentes Distribuições</vt:lpstr>
      <vt:lpstr>Adaboost</vt:lpstr>
      <vt:lpstr>Transferência de Atributos</vt:lpstr>
      <vt:lpstr>PowerPoint Presentation</vt:lpstr>
      <vt:lpstr>DEMO –  Transfer Learning com Keras + VGG-16</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Adriano</dc:creator>
  <cp:lastModifiedBy>Jose Ahirton Batista Lopes Filho</cp:lastModifiedBy>
  <cp:revision>107</cp:revision>
  <dcterms:created xsi:type="dcterms:W3CDTF">2019-02-15T12:16:11Z</dcterms:created>
  <dcterms:modified xsi:type="dcterms:W3CDTF">2023-03-30T17:10:48Z</dcterms:modified>
</cp:coreProperties>
</file>